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Poppins"/>
      <p:regular r:id="rId38"/>
      <p:bold r:id="rId39"/>
      <p:italic r:id="rId40"/>
      <p:boldItalic r:id="rId41"/>
    </p:embeddedFont>
    <p:embeddedFont>
      <p:font typeface="Poppins Light"/>
      <p:regular r:id="rId42"/>
      <p:bold r:id="rId43"/>
      <p:italic r:id="rId44"/>
      <p:boldItalic r:id="rId45"/>
    </p:embeddedFont>
    <p:embeddedFont>
      <p:font typeface="Poppins SemiBold"/>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42" Type="http://schemas.openxmlformats.org/officeDocument/2006/relationships/font" Target="fonts/PoppinsLight-regular.fntdata"/><Relationship Id="rId41" Type="http://schemas.openxmlformats.org/officeDocument/2006/relationships/font" Target="fonts/Poppins-boldItalic.fntdata"/><Relationship Id="rId44" Type="http://schemas.openxmlformats.org/officeDocument/2006/relationships/font" Target="fonts/PoppinsLight-italic.fntdata"/><Relationship Id="rId43" Type="http://schemas.openxmlformats.org/officeDocument/2006/relationships/font" Target="fonts/PoppinsLight-bold.fntdata"/><Relationship Id="rId46" Type="http://schemas.openxmlformats.org/officeDocument/2006/relationships/font" Target="fonts/PoppinsSemiBold-regular.fntdata"/><Relationship Id="rId45" Type="http://schemas.openxmlformats.org/officeDocument/2006/relationships/font" Target="fonts/Poppins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oppinsSemiBold-italic.fntdata"/><Relationship Id="rId47" Type="http://schemas.openxmlformats.org/officeDocument/2006/relationships/font" Target="fonts/PoppinsSemiBold-bold.fntdata"/><Relationship Id="rId49" Type="http://schemas.openxmlformats.org/officeDocument/2006/relationships/font" Target="fonts/PoppinsSemi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Poppins-bold.fntdata"/><Relationship Id="rId38" Type="http://schemas.openxmlformats.org/officeDocument/2006/relationships/font" Target="fonts/Poppins-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60136138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60136138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La regresión lineal simple se basa en la suposición de que existe una relación lineal entre la variable independiente (X) y la variable dependiente (Y). Nuestro objetivo es encontrar la mejor línea recta que se ajuste a los datos y nos permita predecir valores de Y basados en los valores de X.</a:t>
            </a:r>
            <a:endParaRPr sz="1400">
              <a:solidFill>
                <a:schemeClr val="dk1"/>
              </a:solidFill>
              <a:latin typeface="Poppins"/>
              <a:ea typeface="Poppins"/>
              <a:cs typeface="Poppins"/>
              <a:sym typeface="Poppi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60136138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60136138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latin typeface="Poppins"/>
                <a:ea typeface="Poppins"/>
                <a:cs typeface="Poppins"/>
                <a:sym typeface="Poppins"/>
              </a:rPr>
              <a:t>La fórmula de la regresión lineal simple se expresa como: Y = β₀ + β₁X, donde β₀ es la intersección con el eje Y (ordenada al origen) y β₁ es la pendiente de la línea.</a:t>
            </a:r>
            <a:endParaRPr sz="14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El coeficiente β₀ representa el valor de Y cuando X es igual a cero, mientras que el coeficiente β₁ representa el cambio esperado en Y por cada unidad de cambio en X.</a:t>
            </a:r>
            <a:endParaRPr sz="1400">
              <a:latin typeface="Poppins"/>
              <a:ea typeface="Poppins"/>
              <a:cs typeface="Poppins"/>
              <a:sym typeface="Poppi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0694612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0694612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latin typeface="Poppins"/>
                <a:ea typeface="Poppins"/>
                <a:cs typeface="Poppins"/>
                <a:sym typeface="Poppins"/>
              </a:rPr>
              <a:t>La fórmula de la regresión lineal simple se expresa como: Y = β₀ + β₁X, donde β₀ es la intersección con el eje Y (ordenada al origen) y β₁ es la pendiente de la línea.</a:t>
            </a:r>
            <a:endParaRPr sz="14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El coeficiente β₀ representa el valor de Y cuando X es igual a cero, mientras que el coeficiente β₁ representa el cambio esperado en Y por cada unidad de cambio en X.</a:t>
            </a:r>
            <a:endParaRPr sz="1400">
              <a:latin typeface="Poppins"/>
              <a:ea typeface="Poppins"/>
              <a:cs typeface="Poppins"/>
              <a:sym typeface="Poppi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069461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069461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06946127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06946127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Para estimar los coeficientes de la regresión lineal simple, utilizamos el método de mínimos cuadrados ordinarios. Este método encuentra los valores de los coeficientes que minimizan la suma de los cuadrados de las diferencias entre los valores reales de Y y los valores predichos por el modelo.</a:t>
            </a:r>
            <a:endParaRPr sz="1400">
              <a:latin typeface="Poppins"/>
              <a:ea typeface="Poppins"/>
              <a:cs typeface="Poppins"/>
              <a:sym typeface="Poppi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06946127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a06946127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Para estimar los coeficientes de la regresión lineal simple, utilizamos el método de mínimos cuadrados ordinarios. Este método encuentra los valores de los coeficientes que minimizan la suma de los cuadrados de las diferencias entre los valores reales de Y y los valores predichos por el modelo.</a:t>
            </a:r>
            <a:endParaRPr sz="1400">
              <a:latin typeface="Poppins"/>
              <a:ea typeface="Poppins"/>
              <a:cs typeface="Poppins"/>
              <a:sym typeface="Poppi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06946127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a06946127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Para estimar los coeficientes de la regresión lineal simple, utilizamos el método de mínimos cuadrados ordinarios. Este método encuentra los valores de los coeficientes que minimizan la suma de los cuadrados de las diferencias entre los valores reales de Y y los valores predichos por el modelo.</a:t>
            </a:r>
            <a:endParaRPr sz="1400">
              <a:latin typeface="Poppins"/>
              <a:ea typeface="Poppins"/>
              <a:cs typeface="Poppins"/>
              <a:sym typeface="Poppi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06946127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06946127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Para estimar los coeficientes de la regresión lineal simple, utilizamos el método de mínimos cuadrados ordinarios. Este método encuentra los valores de los coeficientes que minimizan la suma de los cuadrados de las diferencias entre los valores reales de Y y los valores predichos por el modelo.</a:t>
            </a:r>
            <a:endParaRPr sz="1400">
              <a:latin typeface="Poppins"/>
              <a:ea typeface="Poppins"/>
              <a:cs typeface="Poppins"/>
              <a:sym typeface="Poppi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06946127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06946127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a06946127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a06946127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3c0e04e5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23c0e04e5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Nuestro objetivo principal es comprender cómo utilizar la regresión como una herramienta para predecir y analizar datos. A lo largo de la clase, aprenderemos los conceptos clave, estudiaremos los diferentes tipos de regresión y conoceremos distintas técnicas de evaluación y mejora de modelos.</a:t>
            </a:r>
            <a:endParaRPr sz="1400">
              <a:latin typeface="Poppins"/>
              <a:ea typeface="Poppins"/>
              <a:cs typeface="Poppins"/>
              <a:sym typeface="Poppi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60136138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60136138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Poppins"/>
              <a:ea typeface="Poppins"/>
              <a:cs typeface="Poppins"/>
              <a:sym typeface="Poppi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460136138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460136138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Recomiendo que la primera vez que lo hagan, utilicen herramientas como Excel o Google Sheets para que puedan ver cómo es que interactúan estas fórmulas. Para ello, haremos un ejemplo en Google Sheets.</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460136138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460136138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En esta sección, nos centraremos en la evaluación del modelo de regresión para determinar su calidad y su capacidad para realizar predicciones precisas. Discutiremos las métricas más comunes utilizadas en la evaluación de modelos de regresión.</a:t>
            </a:r>
            <a:endParaRPr sz="1400">
              <a:latin typeface="Poppins"/>
              <a:ea typeface="Poppins"/>
              <a:cs typeface="Poppins"/>
              <a:sym typeface="Poppi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60136138c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460136138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latin typeface="Poppins"/>
                <a:ea typeface="Poppins"/>
                <a:cs typeface="Poppins"/>
                <a:sym typeface="Poppins"/>
              </a:rPr>
              <a:t>Vamos a explorar dos métricas ampliamente utilizadas para evaluar la calidad de un modelo de regresión.</a:t>
            </a:r>
            <a:endParaRPr sz="14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Error cuadrático medio (MSE):</a:t>
            </a:r>
            <a:endParaRPr sz="1400">
              <a:latin typeface="Poppins"/>
              <a:ea typeface="Poppins"/>
              <a:cs typeface="Poppins"/>
              <a:sym typeface="Poppins"/>
            </a:endParaRPr>
          </a:p>
          <a:p>
            <a:pPr indent="0" lvl="0" marL="457200" rtl="0" algn="l">
              <a:spcBef>
                <a:spcPts val="0"/>
              </a:spcBef>
              <a:spcAft>
                <a:spcPts val="0"/>
              </a:spcAft>
              <a:buNone/>
            </a:pPr>
            <a:r>
              <a:rPr lang="es" sz="1400">
                <a:latin typeface="Poppins"/>
                <a:ea typeface="Poppins"/>
                <a:cs typeface="Poppins"/>
                <a:sym typeface="Poppins"/>
              </a:rPr>
              <a:t>Explicación de la fórmula y su interpretación.</a:t>
            </a:r>
            <a:endParaRPr sz="1400">
              <a:latin typeface="Poppins"/>
              <a:ea typeface="Poppins"/>
              <a:cs typeface="Poppins"/>
              <a:sym typeface="Poppins"/>
            </a:endParaRPr>
          </a:p>
          <a:p>
            <a:pPr indent="0" lvl="0" marL="457200" rtl="0" algn="l">
              <a:spcBef>
                <a:spcPts val="0"/>
              </a:spcBef>
              <a:spcAft>
                <a:spcPts val="0"/>
              </a:spcAft>
              <a:buNone/>
            </a:pPr>
            <a:r>
              <a:rPr lang="es" sz="1400">
                <a:latin typeface="Poppins"/>
                <a:ea typeface="Poppins"/>
                <a:cs typeface="Poppins"/>
                <a:sym typeface="Poppins"/>
              </a:rPr>
              <a:t>El MSE calcula el promedio de los errores cuadrados entre los valores reales y los valores predichos del modelo.</a:t>
            </a:r>
            <a:endParaRPr sz="1400">
              <a:latin typeface="Poppins"/>
              <a:ea typeface="Poppins"/>
              <a:cs typeface="Poppins"/>
              <a:sym typeface="Poppins"/>
            </a:endParaRPr>
          </a:p>
          <a:p>
            <a:pPr indent="0" lvl="0" marL="457200" rtl="0" algn="l">
              <a:spcBef>
                <a:spcPts val="0"/>
              </a:spcBef>
              <a:spcAft>
                <a:spcPts val="0"/>
              </a:spcAft>
              <a:buNone/>
            </a:pPr>
            <a:r>
              <a:rPr lang="es" sz="1400">
                <a:latin typeface="Poppins"/>
                <a:ea typeface="Poppins"/>
                <a:cs typeface="Poppins"/>
                <a:sym typeface="Poppins"/>
              </a:rPr>
              <a:t>Cuanto menor sea el valor del MSE, mejor será el ajuste del modelo a los datos.</a:t>
            </a:r>
            <a:br>
              <a:rPr lang="es" sz="1400">
                <a:latin typeface="Poppins"/>
                <a:ea typeface="Poppins"/>
                <a:cs typeface="Poppins"/>
                <a:sym typeface="Poppins"/>
              </a:rPr>
            </a:b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Coeficiente de determinación (R²):</a:t>
            </a:r>
            <a:endParaRPr sz="1400">
              <a:latin typeface="Poppins"/>
              <a:ea typeface="Poppins"/>
              <a:cs typeface="Poppins"/>
              <a:sym typeface="Poppins"/>
            </a:endParaRPr>
          </a:p>
          <a:p>
            <a:pPr indent="0" lvl="0" marL="457200" rtl="0" algn="l">
              <a:spcBef>
                <a:spcPts val="0"/>
              </a:spcBef>
              <a:spcAft>
                <a:spcPts val="0"/>
              </a:spcAft>
              <a:buNone/>
            </a:pPr>
            <a:r>
              <a:rPr lang="es" sz="1400">
                <a:latin typeface="Poppins"/>
                <a:ea typeface="Poppins"/>
                <a:cs typeface="Poppins"/>
                <a:sym typeface="Poppins"/>
              </a:rPr>
              <a:t>Explicación de la fórmula y su interpretación.</a:t>
            </a:r>
            <a:endParaRPr sz="1400">
              <a:latin typeface="Poppins"/>
              <a:ea typeface="Poppins"/>
              <a:cs typeface="Poppins"/>
              <a:sym typeface="Poppins"/>
            </a:endParaRPr>
          </a:p>
          <a:p>
            <a:pPr indent="0" lvl="0" marL="457200" rtl="0" algn="l">
              <a:spcBef>
                <a:spcPts val="0"/>
              </a:spcBef>
              <a:spcAft>
                <a:spcPts val="0"/>
              </a:spcAft>
              <a:buNone/>
            </a:pPr>
            <a:r>
              <a:rPr lang="es" sz="1400">
                <a:latin typeface="Poppins"/>
                <a:ea typeface="Poppins"/>
                <a:cs typeface="Poppins"/>
                <a:sym typeface="Poppins"/>
              </a:rPr>
              <a:t>El R² proporciona una medida de qué tan bien el modelo se ajusta a los datos.</a:t>
            </a:r>
            <a:endParaRPr sz="1400">
              <a:latin typeface="Poppins"/>
              <a:ea typeface="Poppins"/>
              <a:cs typeface="Poppins"/>
              <a:sym typeface="Poppins"/>
            </a:endParaRPr>
          </a:p>
          <a:p>
            <a:pPr indent="0" lvl="0" marL="457200" rtl="0" algn="l">
              <a:spcBef>
                <a:spcPts val="0"/>
              </a:spcBef>
              <a:spcAft>
                <a:spcPts val="0"/>
              </a:spcAft>
              <a:buNone/>
            </a:pPr>
            <a:r>
              <a:rPr lang="es" sz="1400">
                <a:latin typeface="Poppins"/>
                <a:ea typeface="Poppins"/>
                <a:cs typeface="Poppins"/>
                <a:sym typeface="Poppins"/>
              </a:rPr>
              <a:t>El valor del R² varía entre 0 y 1, y cuanto más cerca esté de 1, mejor se ajustará el modelo a los datos.</a:t>
            </a:r>
            <a:br>
              <a:rPr lang="es" sz="1400">
                <a:latin typeface="Poppins"/>
                <a:ea typeface="Poppins"/>
                <a:cs typeface="Poppins"/>
                <a:sym typeface="Poppins"/>
              </a:rPr>
            </a:br>
            <a:r>
              <a:rPr lang="es" sz="1400">
                <a:latin typeface="Poppins"/>
                <a:ea typeface="Poppins"/>
                <a:cs typeface="Poppins"/>
                <a:sym typeface="Poppins"/>
              </a:rPr>
              <a:t>En el caso particular de una regresión lineal, R2 coincide con el cuadrado del coeficiente de correlación de Pearson</a:t>
            </a:r>
            <a:endParaRPr sz="1400">
              <a:latin typeface="Poppins"/>
              <a:ea typeface="Poppins"/>
              <a:cs typeface="Poppins"/>
              <a:sym typeface="Poppi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60136138c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60136138c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Calculemos estas dos métricas para nuestro ejercicio anterior para ver cómo se comporta nuestro modelo respecto a los datos.</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Como Científicos, es muy importante a</a:t>
            </a:r>
            <a:r>
              <a:rPr lang="es" sz="1400">
                <a:solidFill>
                  <a:schemeClr val="dk1"/>
                </a:solidFill>
                <a:latin typeface="Poppins"/>
                <a:ea typeface="Poppins"/>
                <a:cs typeface="Poppins"/>
                <a:sym typeface="Poppins"/>
              </a:rPr>
              <a:t>nalizar los resultados obtenidos y discutir la interpretación de las métricas de evaluación. Además, también es valioso destacar las limitaciones de estas métricas y la importancia de considerar el contexto del problema al interpretar los resultados.</a:t>
            </a:r>
            <a:endParaRPr sz="1400">
              <a:solidFill>
                <a:schemeClr val="dk1"/>
              </a:solidFill>
              <a:latin typeface="Poppins"/>
              <a:ea typeface="Poppins"/>
              <a:cs typeface="Poppins"/>
              <a:sym typeface="Poppi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46013613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46013613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En esta sección, ampliaremos nuestros conocimientos de regresión y nos adentraremos en la regresión lineal múltiple, que nos permite modelar la relación entre una variable dependiente y dos o más variables independientes.</a:t>
            </a:r>
            <a:endParaRPr sz="1400">
              <a:latin typeface="Poppins"/>
              <a:ea typeface="Poppins"/>
              <a:cs typeface="Poppins"/>
              <a:sym typeface="Poppi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460136138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460136138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La regresión lineal múltiple se basa en la idea de que múltiples variables independientes pueden influir en una variable dependiente. Nuestro objetivo es encontrar el mejor modelo que explique la relación entre todas estas variables.</a:t>
            </a:r>
            <a:endParaRPr sz="1400">
              <a:solidFill>
                <a:schemeClr val="dk1"/>
              </a:solidFill>
              <a:latin typeface="Poppins"/>
              <a:ea typeface="Poppins"/>
              <a:cs typeface="Poppins"/>
              <a:sym typeface="Poppi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460136138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460136138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La fórmula de la regresión lineal múltiple se extiende a: Y = β₀ + β₁X₁ + β₂X₂ + ... + βₚXₚ, donde X₁, X₂, ..., Xₚ son las variables independientes y β₀, β₁, β₂, ..., βₚ son los coeficientes asociados.</a:t>
            </a:r>
            <a:endParaRPr sz="1400">
              <a:latin typeface="Poppins"/>
              <a:ea typeface="Poppins"/>
              <a:cs typeface="Poppins"/>
              <a:sym typeface="Poppi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60136138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460136138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Recomiendo que la primera vez que lo hagan, utilicen herramientas como Excel o Google Sheets para que puedan ver cómo es que interactúan estas fórmulas. Para ello, haremos un ejemplo en Google Sheets.</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a06946127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a06946127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En esta sección, ampliaremos nuestros conocimientos de regresión y nos adentraremos en la regresión lineal múltiple, que nos permite modelar la relación entre una variable dependiente y dos o más variables independientes.</a:t>
            </a:r>
            <a:endParaRPr sz="1400">
              <a:latin typeface="Poppins"/>
              <a:ea typeface="Poppins"/>
              <a:cs typeface="Poppins"/>
              <a:sym typeface="Poppi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60136138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60136138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La regresión es una técnica estadística utilizada para modelar la relación entre una variable dependiente y una o más variables independientes. Es una herramienta poderosa en ciencia de datos para predecir valores numéricos</a:t>
            </a:r>
            <a:r>
              <a:rPr b="1" lang="es" sz="1400">
                <a:solidFill>
                  <a:schemeClr val="dk1"/>
                </a:solidFill>
                <a:latin typeface="Poppins"/>
                <a:ea typeface="Poppins"/>
                <a:cs typeface="Poppins"/>
                <a:sym typeface="Poppins"/>
              </a:rPr>
              <a:t> basados en datos históricos</a:t>
            </a:r>
            <a:r>
              <a:rPr lang="es" sz="1400">
                <a:solidFill>
                  <a:schemeClr val="dk1"/>
                </a:solidFill>
                <a:latin typeface="Poppins"/>
                <a:ea typeface="Poppins"/>
                <a:cs typeface="Poppins"/>
                <a:sym typeface="Poppins"/>
              </a:rPr>
              <a:t>.</a:t>
            </a:r>
            <a:endParaRPr sz="1400">
              <a:solidFill>
                <a:schemeClr val="dk1"/>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a06946127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a06946127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a06946127b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a06946127b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Recomiendo que la primera vez que lo hagan, utilicen herramientas como Excel o Google Sheets para que puedan ver cómo es que interactúan estas fórmulas. Para ello, haremos un ejemplo en Google Sheets.</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435f9175c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435f9175c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460136138c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460136138c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60136138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460136138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La regresión es una técnica estadística utilizada para modelar la relación entre una variable dependiente y una o más variables independientes. Es una herramienta poderosa en ciencia de datos para predecir valores numéricos</a:t>
            </a:r>
            <a:r>
              <a:rPr b="1" lang="es" sz="1400">
                <a:solidFill>
                  <a:schemeClr val="dk1"/>
                </a:solidFill>
                <a:latin typeface="Poppins"/>
                <a:ea typeface="Poppins"/>
                <a:cs typeface="Poppins"/>
                <a:sym typeface="Poppins"/>
              </a:rPr>
              <a:t> basados en datos históricos</a:t>
            </a:r>
            <a:r>
              <a:rPr lang="es" sz="1400">
                <a:solidFill>
                  <a:schemeClr val="dk1"/>
                </a:solidFill>
                <a:latin typeface="Poppins"/>
                <a:ea typeface="Poppins"/>
                <a:cs typeface="Poppins"/>
                <a:sym typeface="Poppins"/>
              </a:rPr>
              <a:t>.</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(ojo con que se predice en base a los datos históricos)</a:t>
            </a:r>
            <a:endParaRPr sz="1400">
              <a:solidFill>
                <a:schemeClr val="dk1"/>
              </a:solidFill>
              <a:latin typeface="Poppins"/>
              <a:ea typeface="Poppins"/>
              <a:cs typeface="Poppins"/>
              <a:sym typeface="Poppi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35f9175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35f9175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latin typeface="Poppins"/>
                <a:ea typeface="Poppins"/>
                <a:cs typeface="Poppins"/>
                <a:sym typeface="Poppins"/>
              </a:rPr>
              <a:t>Antes de adentrarnos en el tema, hagamos un breve repaso de algunos conceptos básicos que necesitaremos en esta clase.</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s" sz="1400">
                <a:latin typeface="Poppins"/>
                <a:ea typeface="Poppins"/>
                <a:cs typeface="Poppins"/>
                <a:sym typeface="Poppins"/>
              </a:rPr>
              <a:t>Algunos términos clave que utilizaremos a lo largo del curso incluyen:</a:t>
            </a:r>
            <a:endParaRPr sz="14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Variable dependiente: es la variable que queremos predecir o explicar.</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Variables independientes: son las variables que se utilizan para predecir o explicar la variable dependiente.</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Modelo de regresión lineal: es una representación matemática de la relación entre las variables dependientes e independientes.</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Coeficientes: son los valores numéricos que representan la relación entre las variables en el modelo de regresión.</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Error: es la diferencia entre el valor real y el valor predicho por el modelo.</a:t>
            </a:r>
            <a:endParaRPr sz="1400">
              <a:latin typeface="Poppins"/>
              <a:ea typeface="Poppins"/>
              <a:cs typeface="Poppins"/>
              <a:sym typeface="Poppi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60136138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60136138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Es importante recordar algunos conceptos de Álgebra Lineal que son relevantes para la regresión, como la matriz de datos, vectores y operaciones matriciales. Estos conceptos nos ayudarán a comprender la regresión en un contexto más amplio.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Antes de avanzar en detalles, ¿dudas sobre estos conceptos?</a:t>
            </a:r>
            <a:endParaRPr sz="1400">
              <a:latin typeface="Poppins"/>
              <a:ea typeface="Poppins"/>
              <a:cs typeface="Poppins"/>
              <a:sym typeface="Poppi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60136138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60136138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Como el modelo es sencillo, es fácil de adaptarlo a distintas situaciones. Es por esto que tenemos distintos tipos de regresión, como…</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Regresión Lineal (Simple y Múltiple)</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Regresión Polinómica</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Regresión de Vector de Soporte</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Regresión de Árboles de Decisión</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Regresión de Bosques Aleatorios</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Regresión de Ridge</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Regresión Lasso</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Regresión Logística</a:t>
            </a:r>
            <a:endParaRPr sz="1400">
              <a:latin typeface="Poppins"/>
              <a:ea typeface="Poppins"/>
              <a:cs typeface="Poppins"/>
              <a:sym typeface="Poppins"/>
            </a:endParaRPr>
          </a:p>
          <a:p>
            <a:pPr indent="-317500" lvl="0" marL="457200" rtl="0" algn="l">
              <a:spcBef>
                <a:spcPts val="0"/>
              </a:spcBef>
              <a:spcAft>
                <a:spcPts val="0"/>
              </a:spcAft>
              <a:buSzPts val="1400"/>
              <a:buFont typeface="Poppins"/>
              <a:buChar char="-"/>
            </a:pPr>
            <a:r>
              <a:rPr lang="es" sz="1400">
                <a:latin typeface="Poppins"/>
                <a:ea typeface="Poppins"/>
                <a:cs typeface="Poppins"/>
                <a:sym typeface="Poppins"/>
              </a:rPr>
              <a:t>… y quizá muchas más.</a:t>
            </a:r>
            <a:endParaRPr sz="1400">
              <a:latin typeface="Poppins"/>
              <a:ea typeface="Poppins"/>
              <a:cs typeface="Poppins"/>
              <a:sym typeface="Poppi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60136138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60136138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En la clase de hoy veremos únicamente regresión lineal, simple y múltiple y, si alcanzamos, Regresión Logística. Conforme vayan adquiriendo práctica les recomiendo empezar a explorar variaciones de Regresión que les ayude a resolver problemas específicos de su negocio o de su campo de estudio.</a:t>
            </a:r>
            <a:endParaRPr sz="1400">
              <a:latin typeface="Poppins"/>
              <a:ea typeface="Poppins"/>
              <a:cs typeface="Poppins"/>
              <a:sym typeface="Poppi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35f9175c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35f9175c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Font typeface="Poppins"/>
              <a:buNone/>
              <a:defRPr sz="2400">
                <a:solidFill>
                  <a:srgbClr val="FFFFFF"/>
                </a:solidFill>
                <a:latin typeface="Poppins"/>
                <a:ea typeface="Poppins"/>
                <a:cs typeface="Poppins"/>
                <a:sym typeface="Poppins"/>
              </a:defRPr>
            </a:lvl1pPr>
            <a:lvl2pPr lvl="1">
              <a:spcBef>
                <a:spcPts val="0"/>
              </a:spcBef>
              <a:spcAft>
                <a:spcPts val="0"/>
              </a:spcAft>
              <a:buSzPts val="5200"/>
              <a:buFont typeface="Poppins"/>
              <a:buNone/>
              <a:defRPr sz="5200">
                <a:latin typeface="Poppins"/>
                <a:ea typeface="Poppins"/>
                <a:cs typeface="Poppins"/>
                <a:sym typeface="Poppins"/>
              </a:defRPr>
            </a:lvl2pPr>
            <a:lvl3pPr lvl="2">
              <a:spcBef>
                <a:spcPts val="0"/>
              </a:spcBef>
              <a:spcAft>
                <a:spcPts val="0"/>
              </a:spcAft>
              <a:buSzPts val="5200"/>
              <a:buFont typeface="Poppins"/>
              <a:buNone/>
              <a:defRPr sz="5200">
                <a:latin typeface="Poppins"/>
                <a:ea typeface="Poppins"/>
                <a:cs typeface="Poppins"/>
                <a:sym typeface="Poppins"/>
              </a:defRPr>
            </a:lvl3pPr>
            <a:lvl4pPr lvl="3">
              <a:spcBef>
                <a:spcPts val="0"/>
              </a:spcBef>
              <a:spcAft>
                <a:spcPts val="0"/>
              </a:spcAft>
              <a:buSzPts val="5200"/>
              <a:buFont typeface="Poppins"/>
              <a:buNone/>
              <a:defRPr sz="5200">
                <a:latin typeface="Poppins"/>
                <a:ea typeface="Poppins"/>
                <a:cs typeface="Poppins"/>
                <a:sym typeface="Poppins"/>
              </a:defRPr>
            </a:lvl4pPr>
            <a:lvl5pPr lvl="4">
              <a:spcBef>
                <a:spcPts val="0"/>
              </a:spcBef>
              <a:spcAft>
                <a:spcPts val="0"/>
              </a:spcAft>
              <a:buSzPts val="5200"/>
              <a:buFont typeface="Poppins"/>
              <a:buNone/>
              <a:defRPr sz="5200">
                <a:latin typeface="Poppins"/>
                <a:ea typeface="Poppins"/>
                <a:cs typeface="Poppins"/>
                <a:sym typeface="Poppins"/>
              </a:defRPr>
            </a:lvl5pPr>
            <a:lvl6pPr lvl="5">
              <a:spcBef>
                <a:spcPts val="0"/>
              </a:spcBef>
              <a:spcAft>
                <a:spcPts val="0"/>
              </a:spcAft>
              <a:buSzPts val="5200"/>
              <a:buFont typeface="Poppins"/>
              <a:buNone/>
              <a:defRPr sz="5200">
                <a:latin typeface="Poppins"/>
                <a:ea typeface="Poppins"/>
                <a:cs typeface="Poppins"/>
                <a:sym typeface="Poppins"/>
              </a:defRPr>
            </a:lvl6pPr>
            <a:lvl7pPr lvl="6">
              <a:spcBef>
                <a:spcPts val="0"/>
              </a:spcBef>
              <a:spcAft>
                <a:spcPts val="0"/>
              </a:spcAft>
              <a:buSzPts val="5200"/>
              <a:buFont typeface="Poppins"/>
              <a:buNone/>
              <a:defRPr sz="5200">
                <a:latin typeface="Poppins"/>
                <a:ea typeface="Poppins"/>
                <a:cs typeface="Poppins"/>
                <a:sym typeface="Poppins"/>
              </a:defRPr>
            </a:lvl7pPr>
            <a:lvl8pPr lvl="7">
              <a:spcBef>
                <a:spcPts val="0"/>
              </a:spcBef>
              <a:spcAft>
                <a:spcPts val="0"/>
              </a:spcAft>
              <a:buSzPts val="5200"/>
              <a:buFont typeface="Poppins"/>
              <a:buNone/>
              <a:defRPr sz="5200">
                <a:latin typeface="Poppins"/>
                <a:ea typeface="Poppins"/>
                <a:cs typeface="Poppins"/>
                <a:sym typeface="Poppins"/>
              </a:defRPr>
            </a:lvl8pPr>
            <a:lvl9pPr lvl="8">
              <a:spcBef>
                <a:spcPts val="0"/>
              </a:spcBef>
              <a:spcAft>
                <a:spcPts val="0"/>
              </a:spcAft>
              <a:buSzPts val="5200"/>
              <a:buFont typeface="Poppins"/>
              <a:buNone/>
              <a:defRPr sz="5200">
                <a:latin typeface="Poppins"/>
                <a:ea typeface="Poppins"/>
                <a:cs typeface="Poppins"/>
                <a:sym typeface="Poppins"/>
              </a:defRPr>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 name="Google Shape;12;p2"/>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Poppins Light"/>
              <a:buNone/>
              <a:defRPr sz="12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
        <p:nvSpPr>
          <p:cNvPr id="13" name="Google Shape;13;p2"/>
          <p:cNvSpPr/>
          <p:nvPr/>
        </p:nvSpPr>
        <p:spPr>
          <a:xfrm>
            <a:off x="1110475" y="3210575"/>
            <a:ext cx="2244000" cy="291000"/>
          </a:xfrm>
          <a:prstGeom prst="roundRect">
            <a:avLst>
              <a:gd fmla="val 50000" name="adj"/>
            </a:avLst>
          </a:prstGeom>
          <a:solidFill>
            <a:srgbClr val="26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000"/>
              <a:buFont typeface="Poppins Light"/>
              <a:buNone/>
              <a:defRPr sz="10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1" name="Google Shape;41;p11"/>
          <p:cNvSpPr txBox="1"/>
          <p:nvPr>
            <p:ph type="title"/>
          </p:nvPr>
        </p:nvSpPr>
        <p:spPr>
          <a:xfrm>
            <a:off x="311700" y="1548750"/>
            <a:ext cx="32568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
    <p:bg>
      <p:bgPr>
        <a:solidFill>
          <a:srgbClr val="1BBC9B"/>
        </a:solidFill>
      </p:bgPr>
    </p:bg>
    <p:spTree>
      <p:nvGrpSpPr>
        <p:cNvPr id="42" name="Shape 42"/>
        <p:cNvGrpSpPr/>
        <p:nvPr/>
      </p:nvGrpSpPr>
      <p:grpSpPr>
        <a:xfrm>
          <a:off x="0" y="0"/>
          <a:ext cx="0" cy="0"/>
          <a:chOff x="0" y="0"/>
          <a:chExt cx="0" cy="0"/>
        </a:xfrm>
      </p:grpSpPr>
      <p:sp>
        <p:nvSpPr>
          <p:cNvPr id="43" name="Google Shape;4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4" name="Google Shape;44;p12"/>
          <p:cNvSpPr txBox="1"/>
          <p:nvPr>
            <p:ph type="title"/>
          </p:nvPr>
        </p:nvSpPr>
        <p:spPr>
          <a:xfrm>
            <a:off x="311700" y="1250075"/>
            <a:ext cx="3701400" cy="2764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62B34"/>
              </a:buClr>
              <a:buSzPts val="3200"/>
              <a:buFont typeface="Poppins"/>
              <a:buNone/>
              <a:defRPr sz="3200">
                <a:solidFill>
                  <a:srgbClr val="262B34"/>
                </a:solidFill>
                <a:latin typeface="Poppins"/>
                <a:ea typeface="Poppins"/>
                <a:cs typeface="Poppins"/>
                <a:sym typeface="Poppins"/>
              </a:defRPr>
            </a:lvl1pPr>
            <a:lvl2pPr lvl="1" rtl="0" algn="ctr">
              <a:spcBef>
                <a:spcPts val="0"/>
              </a:spcBef>
              <a:spcAft>
                <a:spcPts val="0"/>
              </a:spcAft>
              <a:buSzPts val="3200"/>
              <a:buFont typeface="Poppins"/>
              <a:buNone/>
              <a:defRPr sz="3200">
                <a:latin typeface="Poppins"/>
                <a:ea typeface="Poppins"/>
                <a:cs typeface="Poppins"/>
                <a:sym typeface="Poppins"/>
              </a:defRPr>
            </a:lvl2pPr>
            <a:lvl3pPr lvl="2" rtl="0" algn="ctr">
              <a:spcBef>
                <a:spcPts val="0"/>
              </a:spcBef>
              <a:spcAft>
                <a:spcPts val="0"/>
              </a:spcAft>
              <a:buSzPts val="3200"/>
              <a:buFont typeface="Poppins"/>
              <a:buNone/>
              <a:defRPr sz="3200">
                <a:latin typeface="Poppins"/>
                <a:ea typeface="Poppins"/>
                <a:cs typeface="Poppins"/>
                <a:sym typeface="Poppins"/>
              </a:defRPr>
            </a:lvl3pPr>
            <a:lvl4pPr lvl="3" rtl="0" algn="ctr">
              <a:spcBef>
                <a:spcPts val="0"/>
              </a:spcBef>
              <a:spcAft>
                <a:spcPts val="0"/>
              </a:spcAft>
              <a:buSzPts val="3200"/>
              <a:buFont typeface="Poppins"/>
              <a:buNone/>
              <a:defRPr sz="3200">
                <a:latin typeface="Poppins"/>
                <a:ea typeface="Poppins"/>
                <a:cs typeface="Poppins"/>
                <a:sym typeface="Poppins"/>
              </a:defRPr>
            </a:lvl4pPr>
            <a:lvl5pPr lvl="4" rtl="0" algn="ctr">
              <a:spcBef>
                <a:spcPts val="0"/>
              </a:spcBef>
              <a:spcAft>
                <a:spcPts val="0"/>
              </a:spcAft>
              <a:buSzPts val="3200"/>
              <a:buFont typeface="Poppins"/>
              <a:buNone/>
              <a:defRPr sz="3200">
                <a:latin typeface="Poppins"/>
                <a:ea typeface="Poppins"/>
                <a:cs typeface="Poppins"/>
                <a:sym typeface="Poppins"/>
              </a:defRPr>
            </a:lvl5pPr>
            <a:lvl6pPr lvl="5" rtl="0" algn="ctr">
              <a:spcBef>
                <a:spcPts val="0"/>
              </a:spcBef>
              <a:spcAft>
                <a:spcPts val="0"/>
              </a:spcAft>
              <a:buSzPts val="3200"/>
              <a:buFont typeface="Poppins"/>
              <a:buNone/>
              <a:defRPr sz="3200">
                <a:latin typeface="Poppins"/>
                <a:ea typeface="Poppins"/>
                <a:cs typeface="Poppins"/>
                <a:sym typeface="Poppins"/>
              </a:defRPr>
            </a:lvl6pPr>
            <a:lvl7pPr lvl="6" rtl="0" algn="ctr">
              <a:spcBef>
                <a:spcPts val="0"/>
              </a:spcBef>
              <a:spcAft>
                <a:spcPts val="0"/>
              </a:spcAft>
              <a:buSzPts val="3200"/>
              <a:buFont typeface="Poppins"/>
              <a:buNone/>
              <a:defRPr sz="3200">
                <a:latin typeface="Poppins"/>
                <a:ea typeface="Poppins"/>
                <a:cs typeface="Poppins"/>
                <a:sym typeface="Poppins"/>
              </a:defRPr>
            </a:lvl7pPr>
            <a:lvl8pPr lvl="7" rtl="0" algn="ctr">
              <a:spcBef>
                <a:spcPts val="0"/>
              </a:spcBef>
              <a:spcAft>
                <a:spcPts val="0"/>
              </a:spcAft>
              <a:buSzPts val="3200"/>
              <a:buFont typeface="Poppins"/>
              <a:buNone/>
              <a:defRPr sz="3200">
                <a:latin typeface="Poppins"/>
                <a:ea typeface="Poppins"/>
                <a:cs typeface="Poppins"/>
                <a:sym typeface="Poppins"/>
              </a:defRPr>
            </a:lvl8pPr>
            <a:lvl9pPr lvl="8" rtl="0" algn="ctr">
              <a:spcBef>
                <a:spcPts val="0"/>
              </a:spcBef>
              <a:spcAft>
                <a:spcPts val="0"/>
              </a:spcAft>
              <a:buSzPts val="3200"/>
              <a:buFont typeface="Poppins"/>
              <a:buNone/>
              <a:defRPr sz="3200">
                <a:latin typeface="Poppins"/>
                <a:ea typeface="Poppins"/>
                <a:cs typeface="Poppins"/>
                <a:sym typeface="Poppi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spTree>
      <p:nvGrpSpPr>
        <p:cNvPr id="54" name="Shape 54"/>
        <p:cNvGrpSpPr/>
        <p:nvPr/>
      </p:nvGrpSpPr>
      <p:grpSpPr>
        <a:xfrm>
          <a:off x="0" y="0"/>
          <a:ext cx="0" cy="0"/>
          <a:chOff x="0" y="0"/>
          <a:chExt cx="0" cy="0"/>
        </a:xfrm>
      </p:grpSpPr>
      <p:sp>
        <p:nvSpPr>
          <p:cNvPr id="55" name="Google Shape;5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20" name="Google Shape;20;p4"/>
          <p:cNvPicPr preferRelativeResize="0"/>
          <p:nvPr/>
        </p:nvPicPr>
        <p:blipFill>
          <a:blip r:embed="rId3">
            <a:alphaModFix/>
          </a:blip>
          <a:stretch>
            <a:fillRect/>
          </a:stretch>
        </p:blipFill>
        <p:spPr>
          <a:xfrm>
            <a:off x="463875" y="1357300"/>
            <a:ext cx="301625" cy="228825"/>
          </a:xfrm>
          <a:prstGeom prst="rect">
            <a:avLst/>
          </a:prstGeom>
          <a:noFill/>
          <a:ln>
            <a:noFill/>
          </a:ln>
        </p:spPr>
      </p:pic>
      <p:sp>
        <p:nvSpPr>
          <p:cNvPr id="21" name="Google Shape;21;p4"/>
          <p:cNvSpPr txBox="1"/>
          <p:nvPr>
            <p:ph idx="1" type="subTitle"/>
          </p:nvPr>
        </p:nvSpPr>
        <p:spPr>
          <a:xfrm>
            <a:off x="791775" y="1200275"/>
            <a:ext cx="4170900" cy="4977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FFFFFF"/>
                </a:solidFill>
                <a:latin typeface="Poppins"/>
                <a:ea typeface="Poppins"/>
                <a:cs typeface="Poppins"/>
                <a:sym typeface="Poppins"/>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1">
  <p:cSld name="TITLE_AND_BODY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descr="Texto+Imagen 2.png" id="26" name="Google Shape;26;p6"/>
          <p:cNvPicPr preferRelativeResize="0"/>
          <p:nvPr/>
        </p:nvPicPr>
        <p:blipFill>
          <a:blip r:embed="rId2">
            <a:alphaModFix/>
          </a:blip>
          <a:stretch>
            <a:fillRect/>
          </a:stretch>
        </p:blipFill>
        <p:spPr>
          <a:xfrm>
            <a:off x="0" y="0"/>
            <a:ext cx="9144005" cy="5143500"/>
          </a:xfrm>
          <a:prstGeom prst="rect">
            <a:avLst/>
          </a:prstGeom>
          <a:noFill/>
          <a:ln>
            <a:noFill/>
          </a:ln>
        </p:spPr>
      </p:pic>
      <p:sp>
        <p:nvSpPr>
          <p:cNvPr id="27" name="Google Shape;27;p6"/>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800"/>
              <a:buFont typeface="Poppins SemiBold"/>
              <a:buNone/>
              <a:defRPr sz="1800">
                <a:solidFill>
                  <a:srgbClr val="FFFFFF"/>
                </a:solidFill>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3" type="titleOnly">
  <p:cSld name="TITLE_ONLY">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7"/>
          <p:cNvSpPr txBox="1"/>
          <p:nvPr>
            <p:ph type="title"/>
          </p:nvPr>
        </p:nvSpPr>
        <p:spPr>
          <a:xfrm>
            <a:off x="311700" y="1039900"/>
            <a:ext cx="3716700" cy="3081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p:cSld name="ONE_COLUMN_TEX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3" name="Google Shape;33;p8"/>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nes">
  <p:cSld name="ONE_COLUMN_TEXT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6" name="Google Shape;36;p9"/>
          <p:cNvSpPr txBox="1"/>
          <p:nvPr>
            <p:ph type="title"/>
          </p:nvPr>
        </p:nvSpPr>
        <p:spPr>
          <a:xfrm>
            <a:off x="311700" y="974375"/>
            <a:ext cx="3716700" cy="1256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 Codigo">
  <p:cSld name="ONE_COLUMN_TEXT_1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5.png"/><Relationship Id="rId9"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5.png"/><Relationship Id="rId9" Type="http://schemas.openxmlformats.org/officeDocument/2006/relationships/image" Target="../media/image33.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20.png"/></Relationships>
</file>

<file path=ppt/slides/_rels/slide13.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2.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3.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7.png"/><Relationship Id="rId7" Type="http://schemas.openxmlformats.org/officeDocument/2006/relationships/image" Target="../media/image36.png"/><Relationship Id="rId8"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2.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hyperlink" Target="https://www.kaggle.com/datasets/luddarell/101-simple-linear-regressioncsv?resource=download" TargetMode="External"/><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41.png"/><Relationship Id="rId6"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hyperlink" Target="https://www.kaggle.com/datasets/luddarell/101-simple-linear-regressioncsv?resource=download" TargetMode="External"/><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40.png"/><Relationship Id="rId6" Type="http://schemas.openxmlformats.org/officeDocument/2006/relationships/image" Target="../media/image44.png"/><Relationship Id="rId7" Type="http://schemas.openxmlformats.org/officeDocument/2006/relationships/image" Target="../media/image42.png"/><Relationship Id="rId8"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hyperlink" Target="https://www.kaggle.com/datasets/hellbuoy/car-price-prediction" TargetMode="External"/><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46.png"/><Relationship Id="rId5" Type="http://schemas.openxmlformats.org/officeDocument/2006/relationships/image" Target="../media/image12.png"/><Relationship Id="rId6" Type="http://schemas.openxmlformats.org/officeDocument/2006/relationships/image" Target="../media/image43.png"/><Relationship Id="rId7" Type="http://schemas.openxmlformats.org/officeDocument/2006/relationships/image" Target="../media/image48.png"/><Relationship Id="rId8"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hyperlink" Target="https://www.kaggle.com/datasets/dileep070/heart-disease-prediction-using-logistic-regression" TargetMode="External"/><Relationship Id="rId5" Type="http://schemas.openxmlformats.org/officeDocument/2006/relationships/hyperlink" Target="https://www.kaggle.com/code/prashant111/logistic-regression-classifier-tutorial/input" TargetMode="External"/><Relationship Id="rId6"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Regresión Lineal y Logística</a:t>
            </a:r>
            <a:endParaRPr/>
          </a:p>
        </p:txBody>
      </p:sp>
      <p:sp>
        <p:nvSpPr>
          <p:cNvPr id="61" name="Google Shape;61;p17"/>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Entendiendo </a:t>
            </a:r>
            <a:r>
              <a:rPr lang="es">
                <a:solidFill>
                  <a:schemeClr val="lt1"/>
                </a:solidFill>
              </a:rPr>
              <a:t>las relaciones entre variables</a:t>
            </a:r>
            <a:endParaRPr>
              <a:solidFill>
                <a:schemeClr val="lt1"/>
              </a:solidFill>
            </a:endParaRPr>
          </a:p>
          <a:p>
            <a:pPr indent="0" lvl="0" marL="0" rtl="0" algn="l">
              <a:spcBef>
                <a:spcPts val="0"/>
              </a:spcBef>
              <a:spcAft>
                <a:spcPts val="0"/>
              </a:spcAft>
              <a:buNone/>
            </a:pPr>
            <a:r>
              <a:t/>
            </a:r>
            <a:endParaRPr/>
          </a:p>
        </p:txBody>
      </p:sp>
      <p:sp>
        <p:nvSpPr>
          <p:cNvPr id="62" name="Google Shape;62;p17"/>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Cyn </a:t>
            </a:r>
            <a:r>
              <a:rPr lang="es"/>
              <a:t>- Matemática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76" name="Shape 176"/>
        <p:cNvGrpSpPr/>
        <p:nvPr/>
      </p:nvGrpSpPr>
      <p:grpSpPr>
        <a:xfrm>
          <a:off x="0" y="0"/>
          <a:ext cx="0" cy="0"/>
          <a:chOff x="0" y="0"/>
          <a:chExt cx="0" cy="0"/>
        </a:xfrm>
      </p:grpSpPr>
      <p:grpSp>
        <p:nvGrpSpPr>
          <p:cNvPr id="177" name="Google Shape;177;p26"/>
          <p:cNvGrpSpPr/>
          <p:nvPr/>
        </p:nvGrpSpPr>
        <p:grpSpPr>
          <a:xfrm>
            <a:off x="0" y="0"/>
            <a:ext cx="9144000" cy="5143500"/>
            <a:chOff x="0" y="0"/>
            <a:chExt cx="9144000" cy="5143500"/>
          </a:xfrm>
        </p:grpSpPr>
        <p:sp>
          <p:nvSpPr>
            <p:cNvPr id="178" name="Google Shape;178;p2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80" name="Google Shape;180;p26"/>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Regresión Lineal Simple</a:t>
            </a:r>
            <a:endParaRPr b="1">
              <a:latin typeface="Poppins"/>
              <a:ea typeface="Poppins"/>
              <a:cs typeface="Poppins"/>
              <a:sym typeface="Poppins"/>
            </a:endParaRPr>
          </a:p>
        </p:txBody>
      </p:sp>
      <p:sp>
        <p:nvSpPr>
          <p:cNvPr id="181" name="Google Shape;181;p26"/>
          <p:cNvSpPr txBox="1"/>
          <p:nvPr>
            <p:ph idx="4294967295" type="title"/>
          </p:nvPr>
        </p:nvSpPr>
        <p:spPr>
          <a:xfrm>
            <a:off x="715550" y="1211575"/>
            <a:ext cx="31356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Suponemos que hay </a:t>
            </a:r>
            <a:r>
              <a:rPr b="1" lang="es" sz="1400">
                <a:solidFill>
                  <a:srgbClr val="1BBC9B"/>
                </a:solidFill>
                <a:latin typeface="Poppins"/>
                <a:ea typeface="Poppins"/>
                <a:cs typeface="Poppins"/>
                <a:sym typeface="Poppins"/>
              </a:rPr>
              <a:t>relación lineal</a:t>
            </a:r>
            <a:r>
              <a:rPr lang="es" sz="1400">
                <a:latin typeface="Poppins"/>
                <a:ea typeface="Poppins"/>
                <a:cs typeface="Poppins"/>
                <a:sym typeface="Poppins"/>
              </a:rPr>
              <a:t> entre la variable independiente (X) y la variable dependiente (Y).</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8426C9"/>
                </a:solidFill>
                <a:latin typeface="Poppins"/>
                <a:ea typeface="Poppins"/>
                <a:cs typeface="Poppins"/>
                <a:sym typeface="Poppins"/>
              </a:rPr>
              <a:t>Objetivo:</a:t>
            </a:r>
            <a:r>
              <a:rPr lang="es" sz="1400">
                <a:latin typeface="Poppins"/>
                <a:ea typeface="Poppins"/>
                <a:cs typeface="Poppins"/>
                <a:sym typeface="Poppins"/>
              </a:rPr>
              <a:t> Encontrar la línea recta que </a:t>
            </a:r>
            <a:r>
              <a:rPr b="1" lang="es" sz="1400">
                <a:solidFill>
                  <a:srgbClr val="8426C9"/>
                </a:solidFill>
                <a:latin typeface="Poppins"/>
                <a:ea typeface="Poppins"/>
                <a:cs typeface="Poppins"/>
                <a:sym typeface="Poppins"/>
              </a:rPr>
              <a:t>mejor se ajuste</a:t>
            </a:r>
            <a:r>
              <a:rPr lang="es" sz="1400">
                <a:latin typeface="Poppins"/>
                <a:ea typeface="Poppins"/>
                <a:cs typeface="Poppins"/>
                <a:sym typeface="Poppins"/>
              </a:rPr>
              <a:t> a los datos.</a:t>
            </a:r>
            <a:endParaRPr sz="1400">
              <a:latin typeface="Poppins"/>
              <a:ea typeface="Poppins"/>
              <a:cs typeface="Poppins"/>
              <a:sym typeface="Poppins"/>
            </a:endParaRPr>
          </a:p>
        </p:txBody>
      </p:sp>
      <p:grpSp>
        <p:nvGrpSpPr>
          <p:cNvPr id="182" name="Google Shape;182;p26"/>
          <p:cNvGrpSpPr/>
          <p:nvPr/>
        </p:nvGrpSpPr>
        <p:grpSpPr>
          <a:xfrm>
            <a:off x="6543675" y="4343400"/>
            <a:ext cx="2714775" cy="839694"/>
            <a:chOff x="6543675" y="4343400"/>
            <a:chExt cx="2714775" cy="839694"/>
          </a:xfrm>
        </p:grpSpPr>
        <p:sp>
          <p:nvSpPr>
            <p:cNvPr id="183" name="Google Shape;183;p2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 name="Google Shape;187;p26"/>
          <p:cNvPicPr preferRelativeResize="0"/>
          <p:nvPr/>
        </p:nvPicPr>
        <p:blipFill>
          <a:blip r:embed="rId4">
            <a:alphaModFix/>
          </a:blip>
          <a:stretch>
            <a:fillRect/>
          </a:stretch>
        </p:blipFill>
        <p:spPr>
          <a:xfrm>
            <a:off x="3725415" y="1339428"/>
            <a:ext cx="4586250" cy="3026900"/>
          </a:xfrm>
          <a:prstGeom prst="rect">
            <a:avLst/>
          </a:prstGeom>
          <a:noFill/>
          <a:ln>
            <a:noFill/>
          </a:ln>
        </p:spPr>
      </p:pic>
      <p:pic>
        <p:nvPicPr>
          <p:cNvPr id="188" name="Google Shape;188;p26"/>
          <p:cNvPicPr preferRelativeResize="0"/>
          <p:nvPr/>
        </p:nvPicPr>
        <p:blipFill>
          <a:blip r:embed="rId5">
            <a:alphaModFix/>
          </a:blip>
          <a:stretch>
            <a:fillRect/>
          </a:stretch>
        </p:blipFill>
        <p:spPr>
          <a:xfrm>
            <a:off x="6219600" y="2398725"/>
            <a:ext cx="3857649" cy="32567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92" name="Shape 192"/>
        <p:cNvGrpSpPr/>
        <p:nvPr/>
      </p:nvGrpSpPr>
      <p:grpSpPr>
        <a:xfrm>
          <a:off x="0" y="0"/>
          <a:ext cx="0" cy="0"/>
          <a:chOff x="0" y="0"/>
          <a:chExt cx="0" cy="0"/>
        </a:xfrm>
      </p:grpSpPr>
      <p:grpSp>
        <p:nvGrpSpPr>
          <p:cNvPr id="193" name="Google Shape;193;p27"/>
          <p:cNvGrpSpPr/>
          <p:nvPr/>
        </p:nvGrpSpPr>
        <p:grpSpPr>
          <a:xfrm>
            <a:off x="0" y="0"/>
            <a:ext cx="9144000" cy="5143500"/>
            <a:chOff x="0" y="0"/>
            <a:chExt cx="9144000" cy="5143500"/>
          </a:xfrm>
        </p:grpSpPr>
        <p:sp>
          <p:nvSpPr>
            <p:cNvPr id="194" name="Google Shape;194;p2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96" name="Google Shape;196;p27"/>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El modelo de la regresión lineal simple se expresa como: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45720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donde</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                  observación i-ésima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                  constante conocida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       ,          parámetros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                  independientes</a:t>
            </a:r>
            <a:endParaRPr sz="1400">
              <a:latin typeface="Poppins"/>
              <a:ea typeface="Poppins"/>
              <a:cs typeface="Poppins"/>
              <a:sym typeface="Poppins"/>
            </a:endParaRPr>
          </a:p>
        </p:txBody>
      </p:sp>
      <p:sp>
        <p:nvSpPr>
          <p:cNvPr id="197" name="Google Shape;197;p27"/>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Expresión Matemática</a:t>
            </a:r>
            <a:endParaRPr b="1">
              <a:latin typeface="Poppins"/>
              <a:ea typeface="Poppins"/>
              <a:cs typeface="Poppins"/>
              <a:sym typeface="Poppins"/>
            </a:endParaRPr>
          </a:p>
        </p:txBody>
      </p:sp>
      <p:sp>
        <p:nvSpPr>
          <p:cNvPr id="198" name="Google Shape;198;p27"/>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Conociendo su…</a:t>
            </a:r>
            <a:endParaRPr sz="1100">
              <a:solidFill>
                <a:schemeClr val="dk2"/>
              </a:solidFill>
              <a:latin typeface="Poppins"/>
              <a:ea typeface="Poppins"/>
              <a:cs typeface="Poppins"/>
              <a:sym typeface="Poppins"/>
            </a:endParaRPr>
          </a:p>
        </p:txBody>
      </p:sp>
      <p:grpSp>
        <p:nvGrpSpPr>
          <p:cNvPr id="199" name="Google Shape;199;p27"/>
          <p:cNvGrpSpPr/>
          <p:nvPr/>
        </p:nvGrpSpPr>
        <p:grpSpPr>
          <a:xfrm>
            <a:off x="6543675" y="4343400"/>
            <a:ext cx="2714775" cy="839694"/>
            <a:chOff x="6543675" y="4343400"/>
            <a:chExt cx="2714775" cy="839694"/>
          </a:xfrm>
        </p:grpSpPr>
        <p:sp>
          <p:nvSpPr>
            <p:cNvPr id="200" name="Google Shape;200;p2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4" name="Google Shape;204;p27"/>
          <p:cNvPicPr preferRelativeResize="0"/>
          <p:nvPr/>
        </p:nvPicPr>
        <p:blipFill>
          <a:blip r:embed="rId4">
            <a:alphaModFix/>
          </a:blip>
          <a:stretch>
            <a:fillRect/>
          </a:stretch>
        </p:blipFill>
        <p:spPr>
          <a:xfrm>
            <a:off x="3788575" y="2650300"/>
            <a:ext cx="3509275" cy="2316100"/>
          </a:xfrm>
          <a:prstGeom prst="rect">
            <a:avLst/>
          </a:prstGeom>
          <a:noFill/>
          <a:ln>
            <a:noFill/>
          </a:ln>
        </p:spPr>
      </p:pic>
      <p:pic>
        <p:nvPicPr>
          <p:cNvPr id="205" name="Google Shape;205;p27"/>
          <p:cNvPicPr preferRelativeResize="0"/>
          <p:nvPr/>
        </p:nvPicPr>
        <p:blipFill>
          <a:blip r:embed="rId5">
            <a:alphaModFix/>
          </a:blip>
          <a:stretch>
            <a:fillRect/>
          </a:stretch>
        </p:blipFill>
        <p:spPr>
          <a:xfrm>
            <a:off x="6764438" y="2596525"/>
            <a:ext cx="3187649" cy="2709425"/>
          </a:xfrm>
          <a:prstGeom prst="rect">
            <a:avLst/>
          </a:prstGeom>
          <a:noFill/>
          <a:ln>
            <a:noFill/>
          </a:ln>
        </p:spPr>
      </p:pic>
      <p:pic>
        <p:nvPicPr>
          <p:cNvPr id="206" name="Google Shape;206;p27"/>
          <p:cNvPicPr preferRelativeResize="0"/>
          <p:nvPr/>
        </p:nvPicPr>
        <p:blipFill>
          <a:blip r:embed="rId6">
            <a:alphaModFix/>
          </a:blip>
          <a:stretch>
            <a:fillRect/>
          </a:stretch>
        </p:blipFill>
        <p:spPr>
          <a:xfrm>
            <a:off x="5447052" y="-550078"/>
            <a:ext cx="763579" cy="295201"/>
          </a:xfrm>
          <a:prstGeom prst="rect">
            <a:avLst/>
          </a:prstGeom>
          <a:noFill/>
          <a:ln>
            <a:noFill/>
          </a:ln>
        </p:spPr>
      </p:pic>
      <p:pic>
        <p:nvPicPr>
          <p:cNvPr id="207" name="Google Shape;207;p27"/>
          <p:cNvPicPr preferRelativeResize="0"/>
          <p:nvPr/>
        </p:nvPicPr>
        <p:blipFill>
          <a:blip r:embed="rId7">
            <a:alphaModFix/>
          </a:blip>
          <a:stretch>
            <a:fillRect/>
          </a:stretch>
        </p:blipFill>
        <p:spPr>
          <a:xfrm>
            <a:off x="6543675" y="-583500"/>
            <a:ext cx="438275" cy="362054"/>
          </a:xfrm>
          <a:prstGeom prst="rect">
            <a:avLst/>
          </a:prstGeom>
          <a:noFill/>
          <a:ln>
            <a:noFill/>
          </a:ln>
        </p:spPr>
      </p:pic>
      <p:pic>
        <p:nvPicPr>
          <p:cNvPr id="208" name="Google Shape;208;p27"/>
          <p:cNvPicPr preferRelativeResize="0"/>
          <p:nvPr/>
        </p:nvPicPr>
        <p:blipFill rotWithShape="1">
          <a:blip r:embed="rId6">
            <a:alphaModFix/>
          </a:blip>
          <a:srcRect b="0" l="0" r="57325" t="0"/>
          <a:stretch/>
        </p:blipFill>
        <p:spPr>
          <a:xfrm>
            <a:off x="1272562" y="3202023"/>
            <a:ext cx="291627" cy="277164"/>
          </a:xfrm>
          <a:prstGeom prst="rect">
            <a:avLst/>
          </a:prstGeom>
          <a:noFill/>
          <a:ln>
            <a:noFill/>
          </a:ln>
        </p:spPr>
      </p:pic>
      <p:pic>
        <p:nvPicPr>
          <p:cNvPr id="209" name="Google Shape;209;p27"/>
          <p:cNvPicPr preferRelativeResize="0"/>
          <p:nvPr/>
        </p:nvPicPr>
        <p:blipFill rotWithShape="1">
          <a:blip r:embed="rId6">
            <a:alphaModFix/>
          </a:blip>
          <a:srcRect b="0" l="63006" r="0" t="0"/>
          <a:stretch/>
        </p:blipFill>
        <p:spPr>
          <a:xfrm>
            <a:off x="1709250" y="3202012"/>
            <a:ext cx="252800" cy="277164"/>
          </a:xfrm>
          <a:prstGeom prst="rect">
            <a:avLst/>
          </a:prstGeom>
          <a:noFill/>
          <a:ln>
            <a:noFill/>
          </a:ln>
        </p:spPr>
      </p:pic>
      <p:pic>
        <p:nvPicPr>
          <p:cNvPr id="210" name="Google Shape;210;p27"/>
          <p:cNvPicPr preferRelativeResize="0"/>
          <p:nvPr/>
        </p:nvPicPr>
        <p:blipFill>
          <a:blip r:embed="rId8">
            <a:alphaModFix/>
          </a:blip>
          <a:stretch>
            <a:fillRect/>
          </a:stretch>
        </p:blipFill>
        <p:spPr>
          <a:xfrm>
            <a:off x="2912388" y="1651425"/>
            <a:ext cx="3319226" cy="362050"/>
          </a:xfrm>
          <a:prstGeom prst="rect">
            <a:avLst/>
          </a:prstGeom>
          <a:noFill/>
          <a:ln>
            <a:noFill/>
          </a:ln>
        </p:spPr>
      </p:pic>
      <p:pic>
        <p:nvPicPr>
          <p:cNvPr id="211" name="Google Shape;211;p27"/>
          <p:cNvPicPr preferRelativeResize="0"/>
          <p:nvPr/>
        </p:nvPicPr>
        <p:blipFill rotWithShape="1">
          <a:blip r:embed="rId8">
            <a:alphaModFix/>
          </a:blip>
          <a:srcRect b="0" l="0" r="88325" t="0"/>
          <a:stretch/>
        </p:blipFill>
        <p:spPr>
          <a:xfrm>
            <a:off x="1286136" y="2585475"/>
            <a:ext cx="284048" cy="277199"/>
          </a:xfrm>
          <a:prstGeom prst="rect">
            <a:avLst/>
          </a:prstGeom>
          <a:noFill/>
          <a:ln>
            <a:noFill/>
          </a:ln>
        </p:spPr>
      </p:pic>
      <p:pic>
        <p:nvPicPr>
          <p:cNvPr id="212" name="Google Shape;212;p27"/>
          <p:cNvPicPr preferRelativeResize="0"/>
          <p:nvPr/>
        </p:nvPicPr>
        <p:blipFill rotWithShape="1">
          <a:blip r:embed="rId8">
            <a:alphaModFix/>
          </a:blip>
          <a:srcRect b="0" l="63881" r="20416" t="0"/>
          <a:stretch/>
        </p:blipFill>
        <p:spPr>
          <a:xfrm>
            <a:off x="1251799" y="2873725"/>
            <a:ext cx="382052" cy="277200"/>
          </a:xfrm>
          <a:prstGeom prst="rect">
            <a:avLst/>
          </a:prstGeom>
          <a:noFill/>
          <a:ln>
            <a:noFill/>
          </a:ln>
        </p:spPr>
      </p:pic>
      <p:pic>
        <p:nvPicPr>
          <p:cNvPr id="213" name="Google Shape;213;p27"/>
          <p:cNvPicPr preferRelativeResize="0"/>
          <p:nvPr/>
        </p:nvPicPr>
        <p:blipFill rotWithShape="1">
          <a:blip r:embed="rId8">
            <a:alphaModFix/>
          </a:blip>
          <a:srcRect b="10" l="90216" r="0" t="0"/>
          <a:stretch/>
        </p:blipFill>
        <p:spPr>
          <a:xfrm>
            <a:off x="1309125" y="3511825"/>
            <a:ext cx="238051" cy="277175"/>
          </a:xfrm>
          <a:prstGeom prst="rect">
            <a:avLst/>
          </a:prstGeom>
          <a:noFill/>
          <a:ln>
            <a:noFill/>
          </a:ln>
        </p:spPr>
      </p:pic>
      <p:pic>
        <p:nvPicPr>
          <p:cNvPr id="214" name="Google Shape;214;p27"/>
          <p:cNvPicPr preferRelativeResize="0"/>
          <p:nvPr/>
        </p:nvPicPr>
        <p:blipFill>
          <a:blip r:embed="rId9">
            <a:alphaModFix/>
          </a:blip>
          <a:stretch>
            <a:fillRect/>
          </a:stretch>
        </p:blipFill>
        <p:spPr>
          <a:xfrm>
            <a:off x="3559973" y="3590763"/>
            <a:ext cx="620624" cy="198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18" name="Shape 218"/>
        <p:cNvGrpSpPr/>
        <p:nvPr/>
      </p:nvGrpSpPr>
      <p:grpSpPr>
        <a:xfrm>
          <a:off x="0" y="0"/>
          <a:ext cx="0" cy="0"/>
          <a:chOff x="0" y="0"/>
          <a:chExt cx="0" cy="0"/>
        </a:xfrm>
      </p:grpSpPr>
      <p:grpSp>
        <p:nvGrpSpPr>
          <p:cNvPr id="219" name="Google Shape;219;p28"/>
          <p:cNvGrpSpPr/>
          <p:nvPr/>
        </p:nvGrpSpPr>
        <p:grpSpPr>
          <a:xfrm>
            <a:off x="-29350" y="0"/>
            <a:ext cx="9144000" cy="5143500"/>
            <a:chOff x="0" y="0"/>
            <a:chExt cx="9144000" cy="5143500"/>
          </a:xfrm>
        </p:grpSpPr>
        <p:sp>
          <p:nvSpPr>
            <p:cNvPr id="220" name="Google Shape;220;p2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2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22" name="Google Shape;222;p28"/>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Entonces, asumimos que        se relaciona de forma lineal con</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por lo que construimos el modelo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45720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donde el residuo de esta estimación  </a:t>
            </a:r>
            <a:endParaRPr sz="1400">
              <a:latin typeface="Poppins"/>
              <a:ea typeface="Poppins"/>
              <a:cs typeface="Poppins"/>
              <a:sym typeface="Poppins"/>
            </a:endParaRPr>
          </a:p>
        </p:txBody>
      </p:sp>
      <p:sp>
        <p:nvSpPr>
          <p:cNvPr id="223" name="Google Shape;223;p28"/>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Expresión Matemática</a:t>
            </a:r>
            <a:endParaRPr b="1">
              <a:latin typeface="Poppins"/>
              <a:ea typeface="Poppins"/>
              <a:cs typeface="Poppins"/>
              <a:sym typeface="Poppins"/>
            </a:endParaRPr>
          </a:p>
        </p:txBody>
      </p:sp>
      <p:sp>
        <p:nvSpPr>
          <p:cNvPr id="224" name="Google Shape;224;p28"/>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Conociendo su…</a:t>
            </a:r>
            <a:endParaRPr sz="1100">
              <a:solidFill>
                <a:schemeClr val="dk2"/>
              </a:solidFill>
              <a:latin typeface="Poppins"/>
              <a:ea typeface="Poppins"/>
              <a:cs typeface="Poppins"/>
              <a:sym typeface="Poppins"/>
            </a:endParaRPr>
          </a:p>
        </p:txBody>
      </p:sp>
      <p:grpSp>
        <p:nvGrpSpPr>
          <p:cNvPr id="225" name="Google Shape;225;p28"/>
          <p:cNvGrpSpPr/>
          <p:nvPr/>
        </p:nvGrpSpPr>
        <p:grpSpPr>
          <a:xfrm>
            <a:off x="6543675" y="4343400"/>
            <a:ext cx="2714775" cy="839694"/>
            <a:chOff x="6543675" y="4343400"/>
            <a:chExt cx="2714775" cy="839694"/>
          </a:xfrm>
        </p:grpSpPr>
        <p:sp>
          <p:nvSpPr>
            <p:cNvPr id="226" name="Google Shape;226;p2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0" name="Google Shape;230;p28"/>
          <p:cNvPicPr preferRelativeResize="0"/>
          <p:nvPr/>
        </p:nvPicPr>
        <p:blipFill>
          <a:blip r:embed="rId4">
            <a:alphaModFix/>
          </a:blip>
          <a:stretch>
            <a:fillRect/>
          </a:stretch>
        </p:blipFill>
        <p:spPr>
          <a:xfrm>
            <a:off x="3788575" y="2650300"/>
            <a:ext cx="3509275" cy="2316100"/>
          </a:xfrm>
          <a:prstGeom prst="rect">
            <a:avLst/>
          </a:prstGeom>
          <a:noFill/>
          <a:ln>
            <a:noFill/>
          </a:ln>
        </p:spPr>
      </p:pic>
      <p:pic>
        <p:nvPicPr>
          <p:cNvPr id="231" name="Google Shape;231;p28"/>
          <p:cNvPicPr preferRelativeResize="0"/>
          <p:nvPr/>
        </p:nvPicPr>
        <p:blipFill>
          <a:blip r:embed="rId5">
            <a:alphaModFix/>
          </a:blip>
          <a:stretch>
            <a:fillRect/>
          </a:stretch>
        </p:blipFill>
        <p:spPr>
          <a:xfrm>
            <a:off x="6764438" y="2596525"/>
            <a:ext cx="3187649" cy="2709425"/>
          </a:xfrm>
          <a:prstGeom prst="rect">
            <a:avLst/>
          </a:prstGeom>
          <a:noFill/>
          <a:ln>
            <a:noFill/>
          </a:ln>
        </p:spPr>
      </p:pic>
      <p:pic>
        <p:nvPicPr>
          <p:cNvPr id="232" name="Google Shape;232;p28"/>
          <p:cNvPicPr preferRelativeResize="0"/>
          <p:nvPr/>
        </p:nvPicPr>
        <p:blipFill>
          <a:blip r:embed="rId6">
            <a:alphaModFix/>
          </a:blip>
          <a:stretch>
            <a:fillRect/>
          </a:stretch>
        </p:blipFill>
        <p:spPr>
          <a:xfrm>
            <a:off x="5447052" y="-550078"/>
            <a:ext cx="763579" cy="295201"/>
          </a:xfrm>
          <a:prstGeom prst="rect">
            <a:avLst/>
          </a:prstGeom>
          <a:noFill/>
          <a:ln>
            <a:noFill/>
          </a:ln>
        </p:spPr>
      </p:pic>
      <p:pic>
        <p:nvPicPr>
          <p:cNvPr id="233" name="Google Shape;233;p28"/>
          <p:cNvPicPr preferRelativeResize="0"/>
          <p:nvPr/>
        </p:nvPicPr>
        <p:blipFill>
          <a:blip r:embed="rId7">
            <a:alphaModFix/>
          </a:blip>
          <a:stretch>
            <a:fillRect/>
          </a:stretch>
        </p:blipFill>
        <p:spPr>
          <a:xfrm>
            <a:off x="6543675" y="-583500"/>
            <a:ext cx="438275" cy="362054"/>
          </a:xfrm>
          <a:prstGeom prst="rect">
            <a:avLst/>
          </a:prstGeom>
          <a:noFill/>
          <a:ln>
            <a:noFill/>
          </a:ln>
        </p:spPr>
      </p:pic>
      <p:pic>
        <p:nvPicPr>
          <p:cNvPr id="234" name="Google Shape;234;p28"/>
          <p:cNvPicPr preferRelativeResize="0"/>
          <p:nvPr/>
        </p:nvPicPr>
        <p:blipFill rotWithShape="1">
          <a:blip r:embed="rId8">
            <a:alphaModFix/>
          </a:blip>
          <a:srcRect b="0" l="0" r="21948" t="0"/>
          <a:stretch/>
        </p:blipFill>
        <p:spPr>
          <a:xfrm>
            <a:off x="7076762" y="1296150"/>
            <a:ext cx="1648612" cy="230400"/>
          </a:xfrm>
          <a:prstGeom prst="rect">
            <a:avLst/>
          </a:prstGeom>
          <a:noFill/>
          <a:ln>
            <a:noFill/>
          </a:ln>
        </p:spPr>
      </p:pic>
      <p:pic>
        <p:nvPicPr>
          <p:cNvPr id="235" name="Google Shape;235;p28"/>
          <p:cNvPicPr preferRelativeResize="0"/>
          <p:nvPr/>
        </p:nvPicPr>
        <p:blipFill rotWithShape="1">
          <a:blip r:embed="rId8">
            <a:alphaModFix/>
          </a:blip>
          <a:srcRect b="0" l="0" r="88325" t="0"/>
          <a:stretch/>
        </p:blipFill>
        <p:spPr>
          <a:xfrm>
            <a:off x="3083786" y="1272750"/>
            <a:ext cx="284048" cy="277199"/>
          </a:xfrm>
          <a:prstGeom prst="rect">
            <a:avLst/>
          </a:prstGeom>
          <a:noFill/>
          <a:ln>
            <a:noFill/>
          </a:ln>
        </p:spPr>
      </p:pic>
      <p:pic>
        <p:nvPicPr>
          <p:cNvPr id="236" name="Google Shape;236;p28"/>
          <p:cNvPicPr preferRelativeResize="0"/>
          <p:nvPr/>
        </p:nvPicPr>
        <p:blipFill rotWithShape="1">
          <a:blip r:embed="rId8">
            <a:alphaModFix/>
          </a:blip>
          <a:srcRect b="0" l="63881" r="20416" t="0"/>
          <a:stretch/>
        </p:blipFill>
        <p:spPr>
          <a:xfrm>
            <a:off x="6329273" y="1272750"/>
            <a:ext cx="382052" cy="277200"/>
          </a:xfrm>
          <a:prstGeom prst="rect">
            <a:avLst/>
          </a:prstGeom>
          <a:noFill/>
          <a:ln>
            <a:noFill/>
          </a:ln>
        </p:spPr>
      </p:pic>
      <p:pic>
        <p:nvPicPr>
          <p:cNvPr id="237" name="Google Shape;237;p28"/>
          <p:cNvPicPr preferRelativeResize="0"/>
          <p:nvPr/>
        </p:nvPicPr>
        <p:blipFill>
          <a:blip r:embed="rId9">
            <a:alphaModFix/>
          </a:blip>
          <a:stretch>
            <a:fillRect/>
          </a:stretch>
        </p:blipFill>
        <p:spPr>
          <a:xfrm>
            <a:off x="3556850" y="1931485"/>
            <a:ext cx="1971608" cy="362050"/>
          </a:xfrm>
          <a:prstGeom prst="rect">
            <a:avLst/>
          </a:prstGeom>
          <a:noFill/>
          <a:ln>
            <a:noFill/>
          </a:ln>
        </p:spPr>
      </p:pic>
      <p:pic>
        <p:nvPicPr>
          <p:cNvPr id="238" name="Google Shape;238;p28"/>
          <p:cNvPicPr preferRelativeResize="0"/>
          <p:nvPr/>
        </p:nvPicPr>
        <p:blipFill>
          <a:blip r:embed="rId10">
            <a:alphaModFix/>
          </a:blip>
          <a:stretch>
            <a:fillRect/>
          </a:stretch>
        </p:blipFill>
        <p:spPr>
          <a:xfrm>
            <a:off x="860101" y="2870650"/>
            <a:ext cx="1604524" cy="362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42" name="Shape 242"/>
        <p:cNvGrpSpPr/>
        <p:nvPr/>
      </p:nvGrpSpPr>
      <p:grpSpPr>
        <a:xfrm>
          <a:off x="0" y="0"/>
          <a:ext cx="0" cy="0"/>
          <a:chOff x="0" y="0"/>
          <a:chExt cx="0" cy="0"/>
        </a:xfrm>
      </p:grpSpPr>
      <p:grpSp>
        <p:nvGrpSpPr>
          <p:cNvPr id="243" name="Google Shape;243;p29"/>
          <p:cNvGrpSpPr/>
          <p:nvPr/>
        </p:nvGrpSpPr>
        <p:grpSpPr>
          <a:xfrm>
            <a:off x="0" y="0"/>
            <a:ext cx="9144000" cy="5143500"/>
            <a:chOff x="0" y="0"/>
            <a:chExt cx="9144000" cy="5143500"/>
          </a:xfrm>
        </p:grpSpPr>
        <p:sp>
          <p:nvSpPr>
            <p:cNvPr id="244" name="Google Shape;244;p2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46" name="Google Shape;246;p29"/>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Propiedades</a:t>
            </a:r>
            <a:endParaRPr b="1">
              <a:latin typeface="Poppins"/>
              <a:ea typeface="Poppins"/>
              <a:cs typeface="Poppins"/>
              <a:sym typeface="Poppins"/>
            </a:endParaRPr>
          </a:p>
        </p:txBody>
      </p:sp>
      <p:grpSp>
        <p:nvGrpSpPr>
          <p:cNvPr id="247" name="Google Shape;247;p29"/>
          <p:cNvGrpSpPr/>
          <p:nvPr/>
        </p:nvGrpSpPr>
        <p:grpSpPr>
          <a:xfrm>
            <a:off x="6543675" y="4343400"/>
            <a:ext cx="2714775" cy="839694"/>
            <a:chOff x="6543675" y="4343400"/>
            <a:chExt cx="2714775" cy="839694"/>
          </a:xfrm>
        </p:grpSpPr>
        <p:sp>
          <p:nvSpPr>
            <p:cNvPr id="248" name="Google Shape;248;p2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2" name="Google Shape;252;p29"/>
          <p:cNvPicPr preferRelativeResize="0"/>
          <p:nvPr/>
        </p:nvPicPr>
        <p:blipFill>
          <a:blip r:embed="rId4">
            <a:alphaModFix/>
          </a:blip>
          <a:stretch>
            <a:fillRect/>
          </a:stretch>
        </p:blipFill>
        <p:spPr>
          <a:xfrm>
            <a:off x="6219600" y="2398725"/>
            <a:ext cx="3857649" cy="3256777"/>
          </a:xfrm>
          <a:prstGeom prst="rect">
            <a:avLst/>
          </a:prstGeom>
          <a:noFill/>
          <a:ln>
            <a:noFill/>
          </a:ln>
        </p:spPr>
      </p:pic>
      <p:sp>
        <p:nvSpPr>
          <p:cNvPr id="253" name="Google Shape;253;p29"/>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La suma de los residuos es 0</a:t>
            </a:r>
            <a:endParaRPr sz="1400">
              <a:latin typeface="Poppins"/>
              <a:ea typeface="Poppins"/>
              <a:cs typeface="Poppins"/>
              <a:sym typeface="Poppins"/>
            </a:endParaRPr>
          </a:p>
          <a:p>
            <a:pPr indent="0" lvl="0" marL="457200" rtl="0" algn="l">
              <a:lnSpc>
                <a:spcPct val="150000"/>
              </a:lnSpc>
              <a:spcBef>
                <a:spcPts val="0"/>
              </a:spcBef>
              <a:spcAft>
                <a:spcPts val="0"/>
              </a:spcAft>
              <a:buNone/>
            </a:pPr>
            <a:r>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 </a:t>
            </a:r>
            <a:endParaRPr sz="1400">
              <a:latin typeface="Poppins"/>
              <a:ea typeface="Poppins"/>
              <a:cs typeface="Poppins"/>
              <a:sym typeface="Poppins"/>
            </a:endParaRPr>
          </a:p>
          <a:p>
            <a:pPr indent="0" lvl="0" marL="457200" rtl="0" algn="l">
              <a:lnSpc>
                <a:spcPct val="150000"/>
              </a:lnSpc>
              <a:spcBef>
                <a:spcPts val="0"/>
              </a:spcBef>
              <a:spcAft>
                <a:spcPts val="0"/>
              </a:spcAft>
              <a:buNone/>
            </a:pPr>
            <a:r>
              <a:rPr lang="es" sz="1400">
                <a:latin typeface="Poppins"/>
                <a:ea typeface="Poppins"/>
                <a:cs typeface="Poppins"/>
                <a:sym typeface="Poppins"/>
              </a:rPr>
              <a:t>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 </a:t>
            </a:r>
            <a:endParaRPr sz="1400">
              <a:latin typeface="Poppins"/>
              <a:ea typeface="Poppins"/>
              <a:cs typeface="Poppins"/>
              <a:sym typeface="Poppins"/>
            </a:endParaRPr>
          </a:p>
          <a:p>
            <a:pPr indent="0" lvl="0" marL="457200" rtl="0" algn="l">
              <a:lnSpc>
                <a:spcPct val="150000"/>
              </a:lnSpc>
              <a:spcBef>
                <a:spcPts val="0"/>
              </a:spcBef>
              <a:spcAft>
                <a:spcPts val="0"/>
              </a:spcAft>
              <a:buNone/>
            </a:pPr>
            <a:r>
              <a:rPr lang="es" sz="1400">
                <a:latin typeface="Poppins"/>
                <a:ea typeface="Poppins"/>
                <a:cs typeface="Poppins"/>
                <a:sym typeface="Poppins"/>
              </a:rPr>
              <a:t>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 </a:t>
            </a:r>
            <a:endParaRPr sz="1400">
              <a:latin typeface="Poppins"/>
              <a:ea typeface="Poppins"/>
              <a:cs typeface="Poppins"/>
              <a:sym typeface="Poppins"/>
            </a:endParaRPr>
          </a:p>
          <a:p>
            <a:pPr indent="0" lvl="0" marL="457200" rtl="0" algn="l">
              <a:lnSpc>
                <a:spcPct val="150000"/>
              </a:lnSpc>
              <a:spcBef>
                <a:spcPts val="0"/>
              </a:spcBef>
              <a:spcAft>
                <a:spcPts val="0"/>
              </a:spcAft>
              <a:buNone/>
            </a:pPr>
            <a:r>
              <a:rPr lang="es" sz="1400">
                <a:latin typeface="Poppins"/>
                <a:ea typeface="Poppins"/>
                <a:cs typeface="Poppins"/>
                <a:sym typeface="Poppins"/>
              </a:rPr>
              <a:t>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La ecuación de regresión</a:t>
            </a:r>
            <a:br>
              <a:rPr lang="es" sz="1400">
                <a:latin typeface="Poppins"/>
                <a:ea typeface="Poppins"/>
                <a:cs typeface="Poppins"/>
                <a:sym typeface="Poppins"/>
              </a:rPr>
            </a:br>
            <a:r>
              <a:rPr lang="es" sz="1400">
                <a:latin typeface="Poppins"/>
                <a:ea typeface="Poppins"/>
                <a:cs typeface="Poppins"/>
                <a:sym typeface="Poppins"/>
              </a:rPr>
              <a:t>siempre pasa por</a:t>
            </a:r>
            <a:endParaRPr sz="1400">
              <a:latin typeface="Poppins"/>
              <a:ea typeface="Poppins"/>
              <a:cs typeface="Poppins"/>
              <a:sym typeface="Poppins"/>
            </a:endParaRPr>
          </a:p>
        </p:txBody>
      </p:sp>
      <p:pic>
        <p:nvPicPr>
          <p:cNvPr id="254" name="Google Shape;254;p29"/>
          <p:cNvPicPr preferRelativeResize="0"/>
          <p:nvPr/>
        </p:nvPicPr>
        <p:blipFill>
          <a:blip r:embed="rId5">
            <a:alphaModFix/>
          </a:blip>
          <a:stretch>
            <a:fillRect/>
          </a:stretch>
        </p:blipFill>
        <p:spPr>
          <a:xfrm>
            <a:off x="3976845" y="1127925"/>
            <a:ext cx="840593" cy="554400"/>
          </a:xfrm>
          <a:prstGeom prst="rect">
            <a:avLst/>
          </a:prstGeom>
          <a:noFill/>
          <a:ln>
            <a:noFill/>
          </a:ln>
        </p:spPr>
      </p:pic>
      <p:pic>
        <p:nvPicPr>
          <p:cNvPr id="255" name="Google Shape;255;p29"/>
          <p:cNvPicPr preferRelativeResize="0"/>
          <p:nvPr/>
        </p:nvPicPr>
        <p:blipFill>
          <a:blip r:embed="rId6">
            <a:alphaModFix/>
          </a:blip>
          <a:stretch>
            <a:fillRect/>
          </a:stretch>
        </p:blipFill>
        <p:spPr>
          <a:xfrm>
            <a:off x="1247553" y="1796625"/>
            <a:ext cx="1260233" cy="554395"/>
          </a:xfrm>
          <a:prstGeom prst="rect">
            <a:avLst/>
          </a:prstGeom>
          <a:noFill/>
          <a:ln>
            <a:noFill/>
          </a:ln>
        </p:spPr>
      </p:pic>
      <p:pic>
        <p:nvPicPr>
          <p:cNvPr id="256" name="Google Shape;256;p29"/>
          <p:cNvPicPr preferRelativeResize="0"/>
          <p:nvPr/>
        </p:nvPicPr>
        <p:blipFill>
          <a:blip r:embed="rId7">
            <a:alphaModFix/>
          </a:blip>
          <a:stretch>
            <a:fillRect/>
          </a:stretch>
        </p:blipFill>
        <p:spPr>
          <a:xfrm>
            <a:off x="1247549" y="2463305"/>
            <a:ext cx="1063897" cy="554395"/>
          </a:xfrm>
          <a:prstGeom prst="rect">
            <a:avLst/>
          </a:prstGeom>
          <a:noFill/>
          <a:ln>
            <a:noFill/>
          </a:ln>
        </p:spPr>
      </p:pic>
      <p:pic>
        <p:nvPicPr>
          <p:cNvPr id="257" name="Google Shape;257;p29"/>
          <p:cNvPicPr preferRelativeResize="0"/>
          <p:nvPr/>
        </p:nvPicPr>
        <p:blipFill>
          <a:blip r:embed="rId8">
            <a:alphaModFix/>
          </a:blip>
          <a:stretch>
            <a:fillRect/>
          </a:stretch>
        </p:blipFill>
        <p:spPr>
          <a:xfrm>
            <a:off x="1247545" y="3100617"/>
            <a:ext cx="1015134" cy="554400"/>
          </a:xfrm>
          <a:prstGeom prst="rect">
            <a:avLst/>
          </a:prstGeom>
          <a:noFill/>
          <a:ln>
            <a:noFill/>
          </a:ln>
        </p:spPr>
      </p:pic>
      <p:pic>
        <p:nvPicPr>
          <p:cNvPr id="258" name="Google Shape;258;p29"/>
          <p:cNvPicPr preferRelativeResize="0"/>
          <p:nvPr/>
        </p:nvPicPr>
        <p:blipFill>
          <a:blip r:embed="rId9">
            <a:alphaModFix/>
          </a:blip>
          <a:stretch>
            <a:fillRect/>
          </a:stretch>
        </p:blipFill>
        <p:spPr>
          <a:xfrm>
            <a:off x="2918775" y="4170925"/>
            <a:ext cx="727846" cy="286525"/>
          </a:xfrm>
          <a:prstGeom prst="rect">
            <a:avLst/>
          </a:prstGeom>
          <a:noFill/>
          <a:ln>
            <a:noFill/>
          </a:ln>
        </p:spPr>
      </p:pic>
      <p:pic>
        <p:nvPicPr>
          <p:cNvPr id="259" name="Google Shape;259;p29"/>
          <p:cNvPicPr preferRelativeResize="0"/>
          <p:nvPr/>
        </p:nvPicPr>
        <p:blipFill rotWithShape="1">
          <a:blip r:embed="rId10">
            <a:alphaModFix/>
          </a:blip>
          <a:srcRect b="0" l="0" r="21948" t="0"/>
          <a:stretch/>
        </p:blipFill>
        <p:spPr>
          <a:xfrm>
            <a:off x="3606172" y="3853250"/>
            <a:ext cx="2050224" cy="28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63" name="Shape 263"/>
        <p:cNvGrpSpPr/>
        <p:nvPr/>
      </p:nvGrpSpPr>
      <p:grpSpPr>
        <a:xfrm>
          <a:off x="0" y="0"/>
          <a:ext cx="0" cy="0"/>
          <a:chOff x="0" y="0"/>
          <a:chExt cx="0" cy="0"/>
        </a:xfrm>
      </p:grpSpPr>
      <p:grpSp>
        <p:nvGrpSpPr>
          <p:cNvPr id="264" name="Google Shape;264;p30"/>
          <p:cNvGrpSpPr/>
          <p:nvPr/>
        </p:nvGrpSpPr>
        <p:grpSpPr>
          <a:xfrm>
            <a:off x="0" y="0"/>
            <a:ext cx="9144000" cy="5143500"/>
            <a:chOff x="0" y="0"/>
            <a:chExt cx="9144000" cy="5143500"/>
          </a:xfrm>
        </p:grpSpPr>
        <p:sp>
          <p:nvSpPr>
            <p:cNvPr id="265" name="Google Shape;265;p3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3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67" name="Google Shape;267;p30"/>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Pensemos en el modelo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Nos interesa obtener los valores de                   tales que se minimice el valor de la suma de cuadrados de los residuos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¿Por qué?</a:t>
            </a:r>
            <a:endParaRPr sz="1400">
              <a:latin typeface="Poppins"/>
              <a:ea typeface="Poppins"/>
              <a:cs typeface="Poppins"/>
              <a:sym typeface="Poppins"/>
            </a:endParaRPr>
          </a:p>
        </p:txBody>
      </p:sp>
      <p:sp>
        <p:nvSpPr>
          <p:cNvPr id="268" name="Google Shape;268;p30"/>
          <p:cNvSpPr txBox="1"/>
          <p:nvPr>
            <p:ph idx="4294967295" type="title"/>
          </p:nvPr>
        </p:nvSpPr>
        <p:spPr>
          <a:xfrm>
            <a:off x="715551" y="558150"/>
            <a:ext cx="54951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Estimación de Parámetros</a:t>
            </a:r>
            <a:endParaRPr b="1">
              <a:latin typeface="Poppins"/>
              <a:ea typeface="Poppins"/>
              <a:cs typeface="Poppins"/>
              <a:sym typeface="Poppins"/>
            </a:endParaRPr>
          </a:p>
        </p:txBody>
      </p:sp>
      <p:sp>
        <p:nvSpPr>
          <p:cNvPr id="269" name="Google Shape;269;p30"/>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Cómo realizar la</a:t>
            </a:r>
            <a:endParaRPr sz="1100">
              <a:solidFill>
                <a:schemeClr val="dk2"/>
              </a:solidFill>
              <a:latin typeface="Poppins"/>
              <a:ea typeface="Poppins"/>
              <a:cs typeface="Poppins"/>
              <a:sym typeface="Poppins"/>
            </a:endParaRPr>
          </a:p>
        </p:txBody>
      </p:sp>
      <p:grpSp>
        <p:nvGrpSpPr>
          <p:cNvPr id="270" name="Google Shape;270;p30"/>
          <p:cNvGrpSpPr/>
          <p:nvPr/>
        </p:nvGrpSpPr>
        <p:grpSpPr>
          <a:xfrm>
            <a:off x="6543675" y="4343400"/>
            <a:ext cx="2714775" cy="839694"/>
            <a:chOff x="6543675" y="4343400"/>
            <a:chExt cx="2714775" cy="839694"/>
          </a:xfrm>
        </p:grpSpPr>
        <p:sp>
          <p:nvSpPr>
            <p:cNvPr id="271" name="Google Shape;271;p3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5" name="Google Shape;275;p30"/>
          <p:cNvPicPr preferRelativeResize="0"/>
          <p:nvPr/>
        </p:nvPicPr>
        <p:blipFill>
          <a:blip r:embed="rId4">
            <a:alphaModFix/>
          </a:blip>
          <a:stretch>
            <a:fillRect/>
          </a:stretch>
        </p:blipFill>
        <p:spPr>
          <a:xfrm>
            <a:off x="6307238" y="2596525"/>
            <a:ext cx="3187649" cy="2709425"/>
          </a:xfrm>
          <a:prstGeom prst="rect">
            <a:avLst/>
          </a:prstGeom>
          <a:noFill/>
          <a:ln>
            <a:noFill/>
          </a:ln>
        </p:spPr>
      </p:pic>
      <p:pic>
        <p:nvPicPr>
          <p:cNvPr id="276" name="Google Shape;276;p30"/>
          <p:cNvPicPr preferRelativeResize="0"/>
          <p:nvPr/>
        </p:nvPicPr>
        <p:blipFill>
          <a:blip r:embed="rId5">
            <a:alphaModFix/>
          </a:blip>
          <a:stretch>
            <a:fillRect/>
          </a:stretch>
        </p:blipFill>
        <p:spPr>
          <a:xfrm>
            <a:off x="5447052" y="-550078"/>
            <a:ext cx="763579" cy="295201"/>
          </a:xfrm>
          <a:prstGeom prst="rect">
            <a:avLst/>
          </a:prstGeom>
          <a:noFill/>
          <a:ln>
            <a:noFill/>
          </a:ln>
        </p:spPr>
      </p:pic>
      <p:pic>
        <p:nvPicPr>
          <p:cNvPr id="277" name="Google Shape;277;p30"/>
          <p:cNvPicPr preferRelativeResize="0"/>
          <p:nvPr/>
        </p:nvPicPr>
        <p:blipFill>
          <a:blip r:embed="rId6">
            <a:alphaModFix/>
          </a:blip>
          <a:stretch>
            <a:fillRect/>
          </a:stretch>
        </p:blipFill>
        <p:spPr>
          <a:xfrm>
            <a:off x="6543675" y="-583500"/>
            <a:ext cx="438275" cy="362054"/>
          </a:xfrm>
          <a:prstGeom prst="rect">
            <a:avLst/>
          </a:prstGeom>
          <a:noFill/>
          <a:ln>
            <a:noFill/>
          </a:ln>
        </p:spPr>
      </p:pic>
      <p:pic>
        <p:nvPicPr>
          <p:cNvPr id="278" name="Google Shape;278;p30"/>
          <p:cNvPicPr preferRelativeResize="0"/>
          <p:nvPr/>
        </p:nvPicPr>
        <p:blipFill rotWithShape="1">
          <a:blip r:embed="rId7">
            <a:alphaModFix/>
          </a:blip>
          <a:srcRect b="0" l="0" r="21948" t="0"/>
          <a:stretch/>
        </p:blipFill>
        <p:spPr>
          <a:xfrm>
            <a:off x="3546885" y="1564000"/>
            <a:ext cx="2050224" cy="286525"/>
          </a:xfrm>
          <a:prstGeom prst="rect">
            <a:avLst/>
          </a:prstGeom>
          <a:noFill/>
          <a:ln>
            <a:noFill/>
          </a:ln>
        </p:spPr>
      </p:pic>
      <p:pic>
        <p:nvPicPr>
          <p:cNvPr id="279" name="Google Shape;279;p30"/>
          <p:cNvPicPr preferRelativeResize="0"/>
          <p:nvPr/>
        </p:nvPicPr>
        <p:blipFill>
          <a:blip r:embed="rId8">
            <a:alphaModFix/>
          </a:blip>
          <a:stretch>
            <a:fillRect/>
          </a:stretch>
        </p:blipFill>
        <p:spPr>
          <a:xfrm>
            <a:off x="3989273" y="2197775"/>
            <a:ext cx="763575" cy="306726"/>
          </a:xfrm>
          <a:prstGeom prst="rect">
            <a:avLst/>
          </a:prstGeom>
          <a:noFill/>
          <a:ln>
            <a:noFill/>
          </a:ln>
        </p:spPr>
      </p:pic>
      <p:pic>
        <p:nvPicPr>
          <p:cNvPr id="280" name="Google Shape;280;p30"/>
          <p:cNvPicPr preferRelativeResize="0"/>
          <p:nvPr/>
        </p:nvPicPr>
        <p:blipFill>
          <a:blip r:embed="rId9">
            <a:alphaModFix/>
          </a:blip>
          <a:stretch>
            <a:fillRect/>
          </a:stretch>
        </p:blipFill>
        <p:spPr>
          <a:xfrm>
            <a:off x="3870875" y="2851750"/>
            <a:ext cx="1402240" cy="85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84" name="Shape 284"/>
        <p:cNvGrpSpPr/>
        <p:nvPr/>
      </p:nvGrpSpPr>
      <p:grpSpPr>
        <a:xfrm>
          <a:off x="0" y="0"/>
          <a:ext cx="0" cy="0"/>
          <a:chOff x="0" y="0"/>
          <a:chExt cx="0" cy="0"/>
        </a:xfrm>
      </p:grpSpPr>
      <p:grpSp>
        <p:nvGrpSpPr>
          <p:cNvPr id="285" name="Google Shape;285;p31"/>
          <p:cNvGrpSpPr/>
          <p:nvPr/>
        </p:nvGrpSpPr>
        <p:grpSpPr>
          <a:xfrm>
            <a:off x="0" y="0"/>
            <a:ext cx="9144000" cy="5143500"/>
            <a:chOff x="0" y="0"/>
            <a:chExt cx="9144000" cy="5143500"/>
          </a:xfrm>
        </p:grpSpPr>
        <p:sp>
          <p:nvSpPr>
            <p:cNvPr id="286" name="Google Shape;286;p3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88" name="Google Shape;288;p31"/>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Pensemos en el modelo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latin typeface="Poppins"/>
                <a:ea typeface="Poppins"/>
                <a:cs typeface="Poppins"/>
                <a:sym typeface="Poppins"/>
              </a:rPr>
              <a:t>Error Cuadrático Medio</a:t>
            </a:r>
            <a:r>
              <a:rPr lang="es" sz="1400">
                <a:latin typeface="Poppins"/>
                <a:ea typeface="Poppins"/>
                <a:cs typeface="Poppins"/>
                <a:sym typeface="Poppins"/>
              </a:rPr>
              <a:t> (Mean Squared Error o MSE en inglés):</a:t>
            </a:r>
            <a:endParaRPr sz="1400">
              <a:latin typeface="Poppins"/>
              <a:ea typeface="Poppins"/>
              <a:cs typeface="Poppins"/>
              <a:sym typeface="Poppins"/>
            </a:endParaRPr>
          </a:p>
        </p:txBody>
      </p:sp>
      <p:sp>
        <p:nvSpPr>
          <p:cNvPr id="289" name="Google Shape;289;p31"/>
          <p:cNvSpPr txBox="1"/>
          <p:nvPr>
            <p:ph idx="4294967295" type="title"/>
          </p:nvPr>
        </p:nvSpPr>
        <p:spPr>
          <a:xfrm>
            <a:off x="715551" y="558150"/>
            <a:ext cx="54951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Estimación de Parámetros</a:t>
            </a:r>
            <a:endParaRPr b="1">
              <a:latin typeface="Poppins"/>
              <a:ea typeface="Poppins"/>
              <a:cs typeface="Poppins"/>
              <a:sym typeface="Poppins"/>
            </a:endParaRPr>
          </a:p>
        </p:txBody>
      </p:sp>
      <p:sp>
        <p:nvSpPr>
          <p:cNvPr id="290" name="Google Shape;290;p31"/>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Cómo realizar la</a:t>
            </a:r>
            <a:endParaRPr sz="1100">
              <a:solidFill>
                <a:schemeClr val="dk2"/>
              </a:solidFill>
              <a:latin typeface="Poppins"/>
              <a:ea typeface="Poppins"/>
              <a:cs typeface="Poppins"/>
              <a:sym typeface="Poppins"/>
            </a:endParaRPr>
          </a:p>
        </p:txBody>
      </p:sp>
      <p:grpSp>
        <p:nvGrpSpPr>
          <p:cNvPr id="291" name="Google Shape;291;p31"/>
          <p:cNvGrpSpPr/>
          <p:nvPr/>
        </p:nvGrpSpPr>
        <p:grpSpPr>
          <a:xfrm>
            <a:off x="6543675" y="4343400"/>
            <a:ext cx="2714775" cy="839694"/>
            <a:chOff x="6543675" y="4343400"/>
            <a:chExt cx="2714775" cy="839694"/>
          </a:xfrm>
        </p:grpSpPr>
        <p:sp>
          <p:nvSpPr>
            <p:cNvPr id="292" name="Google Shape;292;p3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6" name="Google Shape;296;p31"/>
          <p:cNvPicPr preferRelativeResize="0"/>
          <p:nvPr/>
        </p:nvPicPr>
        <p:blipFill>
          <a:blip r:embed="rId4">
            <a:alphaModFix/>
          </a:blip>
          <a:stretch>
            <a:fillRect/>
          </a:stretch>
        </p:blipFill>
        <p:spPr>
          <a:xfrm>
            <a:off x="6307238" y="2596525"/>
            <a:ext cx="3187649" cy="2709425"/>
          </a:xfrm>
          <a:prstGeom prst="rect">
            <a:avLst/>
          </a:prstGeom>
          <a:noFill/>
          <a:ln>
            <a:noFill/>
          </a:ln>
        </p:spPr>
      </p:pic>
      <p:pic>
        <p:nvPicPr>
          <p:cNvPr id="297" name="Google Shape;297;p31"/>
          <p:cNvPicPr preferRelativeResize="0"/>
          <p:nvPr/>
        </p:nvPicPr>
        <p:blipFill>
          <a:blip r:embed="rId5">
            <a:alphaModFix/>
          </a:blip>
          <a:stretch>
            <a:fillRect/>
          </a:stretch>
        </p:blipFill>
        <p:spPr>
          <a:xfrm>
            <a:off x="5447052" y="-550078"/>
            <a:ext cx="763579" cy="295201"/>
          </a:xfrm>
          <a:prstGeom prst="rect">
            <a:avLst/>
          </a:prstGeom>
          <a:noFill/>
          <a:ln>
            <a:noFill/>
          </a:ln>
        </p:spPr>
      </p:pic>
      <p:pic>
        <p:nvPicPr>
          <p:cNvPr id="298" name="Google Shape;298;p31"/>
          <p:cNvPicPr preferRelativeResize="0"/>
          <p:nvPr/>
        </p:nvPicPr>
        <p:blipFill>
          <a:blip r:embed="rId6">
            <a:alphaModFix/>
          </a:blip>
          <a:stretch>
            <a:fillRect/>
          </a:stretch>
        </p:blipFill>
        <p:spPr>
          <a:xfrm>
            <a:off x="6543675" y="-583500"/>
            <a:ext cx="438275" cy="362054"/>
          </a:xfrm>
          <a:prstGeom prst="rect">
            <a:avLst/>
          </a:prstGeom>
          <a:noFill/>
          <a:ln>
            <a:noFill/>
          </a:ln>
        </p:spPr>
      </p:pic>
      <p:pic>
        <p:nvPicPr>
          <p:cNvPr id="299" name="Google Shape;299;p31"/>
          <p:cNvPicPr preferRelativeResize="0"/>
          <p:nvPr/>
        </p:nvPicPr>
        <p:blipFill>
          <a:blip r:embed="rId7">
            <a:alphaModFix/>
          </a:blip>
          <a:stretch>
            <a:fillRect/>
          </a:stretch>
        </p:blipFill>
        <p:spPr>
          <a:xfrm>
            <a:off x="3870875" y="1499550"/>
            <a:ext cx="1402240" cy="850800"/>
          </a:xfrm>
          <a:prstGeom prst="rect">
            <a:avLst/>
          </a:prstGeom>
          <a:noFill/>
          <a:ln>
            <a:noFill/>
          </a:ln>
        </p:spPr>
      </p:pic>
      <p:pic>
        <p:nvPicPr>
          <p:cNvPr id="300" name="Google Shape;300;p31"/>
          <p:cNvPicPr preferRelativeResize="0"/>
          <p:nvPr/>
        </p:nvPicPr>
        <p:blipFill>
          <a:blip r:embed="rId8">
            <a:alphaModFix/>
          </a:blip>
          <a:stretch>
            <a:fillRect/>
          </a:stretch>
        </p:blipFill>
        <p:spPr>
          <a:xfrm>
            <a:off x="1135950" y="2901563"/>
            <a:ext cx="1905000" cy="466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04" name="Shape 304"/>
        <p:cNvGrpSpPr/>
        <p:nvPr/>
      </p:nvGrpSpPr>
      <p:grpSpPr>
        <a:xfrm>
          <a:off x="0" y="0"/>
          <a:ext cx="0" cy="0"/>
          <a:chOff x="0" y="0"/>
          <a:chExt cx="0" cy="0"/>
        </a:xfrm>
      </p:grpSpPr>
      <p:grpSp>
        <p:nvGrpSpPr>
          <p:cNvPr id="305" name="Google Shape;305;p32"/>
          <p:cNvGrpSpPr/>
          <p:nvPr/>
        </p:nvGrpSpPr>
        <p:grpSpPr>
          <a:xfrm>
            <a:off x="0" y="0"/>
            <a:ext cx="9144000" cy="5143500"/>
            <a:chOff x="0" y="0"/>
            <a:chExt cx="9144000" cy="5143500"/>
          </a:xfrm>
        </p:grpSpPr>
        <p:sp>
          <p:nvSpPr>
            <p:cNvPr id="306" name="Google Shape;306;p3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08" name="Google Shape;308;p32"/>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Pensemos en el modelo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latin typeface="Poppins"/>
                <a:ea typeface="Poppins"/>
                <a:cs typeface="Poppins"/>
                <a:sym typeface="Poppins"/>
              </a:rPr>
              <a:t>Error Cuadrático Medio</a:t>
            </a:r>
            <a:r>
              <a:rPr lang="es" sz="1400">
                <a:latin typeface="Poppins"/>
                <a:ea typeface="Poppins"/>
                <a:cs typeface="Poppins"/>
                <a:sym typeface="Poppins"/>
              </a:rPr>
              <a:t> (Mean Squared Error o MSE en inglés):</a:t>
            </a:r>
            <a:endParaRPr sz="1400">
              <a:latin typeface="Poppins"/>
              <a:ea typeface="Poppins"/>
              <a:cs typeface="Poppins"/>
              <a:sym typeface="Poppins"/>
            </a:endParaRPr>
          </a:p>
        </p:txBody>
      </p:sp>
      <p:sp>
        <p:nvSpPr>
          <p:cNvPr id="309" name="Google Shape;309;p32"/>
          <p:cNvSpPr txBox="1"/>
          <p:nvPr>
            <p:ph idx="4294967295" type="title"/>
          </p:nvPr>
        </p:nvSpPr>
        <p:spPr>
          <a:xfrm>
            <a:off x="715551" y="558150"/>
            <a:ext cx="54951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Estimación de Parámetros</a:t>
            </a:r>
            <a:endParaRPr b="1">
              <a:latin typeface="Poppins"/>
              <a:ea typeface="Poppins"/>
              <a:cs typeface="Poppins"/>
              <a:sym typeface="Poppins"/>
            </a:endParaRPr>
          </a:p>
        </p:txBody>
      </p:sp>
      <p:sp>
        <p:nvSpPr>
          <p:cNvPr id="310" name="Google Shape;310;p32"/>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Cómo realizar la</a:t>
            </a:r>
            <a:endParaRPr sz="1100">
              <a:solidFill>
                <a:schemeClr val="dk2"/>
              </a:solidFill>
              <a:latin typeface="Poppins"/>
              <a:ea typeface="Poppins"/>
              <a:cs typeface="Poppins"/>
              <a:sym typeface="Poppins"/>
            </a:endParaRPr>
          </a:p>
        </p:txBody>
      </p:sp>
      <p:grpSp>
        <p:nvGrpSpPr>
          <p:cNvPr id="311" name="Google Shape;311;p32"/>
          <p:cNvGrpSpPr/>
          <p:nvPr/>
        </p:nvGrpSpPr>
        <p:grpSpPr>
          <a:xfrm>
            <a:off x="6543675" y="4343400"/>
            <a:ext cx="2714775" cy="839694"/>
            <a:chOff x="6543675" y="4343400"/>
            <a:chExt cx="2714775" cy="839694"/>
          </a:xfrm>
        </p:grpSpPr>
        <p:sp>
          <p:nvSpPr>
            <p:cNvPr id="312" name="Google Shape;312;p3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6" name="Google Shape;316;p32"/>
          <p:cNvPicPr preferRelativeResize="0"/>
          <p:nvPr/>
        </p:nvPicPr>
        <p:blipFill>
          <a:blip r:embed="rId4">
            <a:alphaModFix/>
          </a:blip>
          <a:stretch>
            <a:fillRect/>
          </a:stretch>
        </p:blipFill>
        <p:spPr>
          <a:xfrm>
            <a:off x="5447052" y="-550078"/>
            <a:ext cx="763579" cy="295201"/>
          </a:xfrm>
          <a:prstGeom prst="rect">
            <a:avLst/>
          </a:prstGeom>
          <a:noFill/>
          <a:ln>
            <a:noFill/>
          </a:ln>
        </p:spPr>
      </p:pic>
      <p:pic>
        <p:nvPicPr>
          <p:cNvPr id="317" name="Google Shape;317;p32"/>
          <p:cNvPicPr preferRelativeResize="0"/>
          <p:nvPr/>
        </p:nvPicPr>
        <p:blipFill>
          <a:blip r:embed="rId5">
            <a:alphaModFix/>
          </a:blip>
          <a:stretch>
            <a:fillRect/>
          </a:stretch>
        </p:blipFill>
        <p:spPr>
          <a:xfrm>
            <a:off x="6543675" y="-583500"/>
            <a:ext cx="438275" cy="362054"/>
          </a:xfrm>
          <a:prstGeom prst="rect">
            <a:avLst/>
          </a:prstGeom>
          <a:noFill/>
          <a:ln>
            <a:noFill/>
          </a:ln>
        </p:spPr>
      </p:pic>
      <p:pic>
        <p:nvPicPr>
          <p:cNvPr id="318" name="Google Shape;318;p32"/>
          <p:cNvPicPr preferRelativeResize="0"/>
          <p:nvPr/>
        </p:nvPicPr>
        <p:blipFill>
          <a:blip r:embed="rId6">
            <a:alphaModFix/>
          </a:blip>
          <a:stretch>
            <a:fillRect/>
          </a:stretch>
        </p:blipFill>
        <p:spPr>
          <a:xfrm>
            <a:off x="3870875" y="1499550"/>
            <a:ext cx="1402240" cy="850800"/>
          </a:xfrm>
          <a:prstGeom prst="rect">
            <a:avLst/>
          </a:prstGeom>
          <a:noFill/>
          <a:ln>
            <a:noFill/>
          </a:ln>
        </p:spPr>
      </p:pic>
      <p:pic>
        <p:nvPicPr>
          <p:cNvPr id="319" name="Google Shape;319;p32"/>
          <p:cNvPicPr preferRelativeResize="0"/>
          <p:nvPr/>
        </p:nvPicPr>
        <p:blipFill>
          <a:blip r:embed="rId7">
            <a:alphaModFix/>
          </a:blip>
          <a:stretch>
            <a:fillRect/>
          </a:stretch>
        </p:blipFill>
        <p:spPr>
          <a:xfrm>
            <a:off x="1135950" y="2901563"/>
            <a:ext cx="1905000" cy="466725"/>
          </a:xfrm>
          <a:prstGeom prst="rect">
            <a:avLst/>
          </a:prstGeom>
          <a:noFill/>
          <a:ln>
            <a:noFill/>
          </a:ln>
        </p:spPr>
      </p:pic>
      <p:pic>
        <p:nvPicPr>
          <p:cNvPr id="320" name="Google Shape;320;p32"/>
          <p:cNvPicPr preferRelativeResize="0"/>
          <p:nvPr/>
        </p:nvPicPr>
        <p:blipFill>
          <a:blip r:embed="rId8">
            <a:alphaModFix/>
          </a:blip>
          <a:stretch>
            <a:fillRect/>
          </a:stretch>
        </p:blipFill>
        <p:spPr>
          <a:xfrm>
            <a:off x="445027" y="1732038"/>
            <a:ext cx="6653773" cy="2144276"/>
          </a:xfrm>
          <a:prstGeom prst="rect">
            <a:avLst/>
          </a:prstGeom>
          <a:noFill/>
          <a:ln>
            <a:noFill/>
          </a:ln>
        </p:spPr>
      </p:pic>
      <p:pic>
        <p:nvPicPr>
          <p:cNvPr id="321" name="Google Shape;321;p32"/>
          <p:cNvPicPr preferRelativeResize="0"/>
          <p:nvPr/>
        </p:nvPicPr>
        <p:blipFill>
          <a:blip r:embed="rId9">
            <a:alphaModFix/>
          </a:blip>
          <a:stretch>
            <a:fillRect/>
          </a:stretch>
        </p:blipFill>
        <p:spPr>
          <a:xfrm>
            <a:off x="6307238" y="2605083"/>
            <a:ext cx="3187649" cy="270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25" name="Shape 325"/>
        <p:cNvGrpSpPr/>
        <p:nvPr/>
      </p:nvGrpSpPr>
      <p:grpSpPr>
        <a:xfrm>
          <a:off x="0" y="0"/>
          <a:ext cx="0" cy="0"/>
          <a:chOff x="0" y="0"/>
          <a:chExt cx="0" cy="0"/>
        </a:xfrm>
      </p:grpSpPr>
      <p:grpSp>
        <p:nvGrpSpPr>
          <p:cNvPr id="326" name="Google Shape;326;p33"/>
          <p:cNvGrpSpPr/>
          <p:nvPr/>
        </p:nvGrpSpPr>
        <p:grpSpPr>
          <a:xfrm>
            <a:off x="0" y="0"/>
            <a:ext cx="9144000" cy="5143500"/>
            <a:chOff x="0" y="0"/>
            <a:chExt cx="9144000" cy="5143500"/>
          </a:xfrm>
        </p:grpSpPr>
        <p:sp>
          <p:nvSpPr>
            <p:cNvPr id="327" name="Google Shape;327;p3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29" name="Google Shape;329;p33"/>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Pensemos en el modelo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Nos interesa obtener los valores de                   tales que se minimice el valor de la suma de cuadrados de los residuos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330" name="Google Shape;330;p33"/>
          <p:cNvSpPr txBox="1"/>
          <p:nvPr>
            <p:ph idx="4294967295" type="title"/>
          </p:nvPr>
        </p:nvSpPr>
        <p:spPr>
          <a:xfrm>
            <a:off x="715551" y="558150"/>
            <a:ext cx="54951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Estimación de Parámetros</a:t>
            </a:r>
            <a:endParaRPr b="1">
              <a:latin typeface="Poppins"/>
              <a:ea typeface="Poppins"/>
              <a:cs typeface="Poppins"/>
              <a:sym typeface="Poppins"/>
            </a:endParaRPr>
          </a:p>
        </p:txBody>
      </p:sp>
      <p:sp>
        <p:nvSpPr>
          <p:cNvPr id="331" name="Google Shape;331;p33"/>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Cómo realizar la</a:t>
            </a:r>
            <a:endParaRPr sz="1100">
              <a:solidFill>
                <a:schemeClr val="dk2"/>
              </a:solidFill>
              <a:latin typeface="Poppins"/>
              <a:ea typeface="Poppins"/>
              <a:cs typeface="Poppins"/>
              <a:sym typeface="Poppins"/>
            </a:endParaRPr>
          </a:p>
        </p:txBody>
      </p:sp>
      <p:grpSp>
        <p:nvGrpSpPr>
          <p:cNvPr id="332" name="Google Shape;332;p33"/>
          <p:cNvGrpSpPr/>
          <p:nvPr/>
        </p:nvGrpSpPr>
        <p:grpSpPr>
          <a:xfrm>
            <a:off x="6543675" y="4343400"/>
            <a:ext cx="2714775" cy="839694"/>
            <a:chOff x="6543675" y="4343400"/>
            <a:chExt cx="2714775" cy="839694"/>
          </a:xfrm>
        </p:grpSpPr>
        <p:sp>
          <p:nvSpPr>
            <p:cNvPr id="333" name="Google Shape;333;p3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7" name="Google Shape;337;p33"/>
          <p:cNvPicPr preferRelativeResize="0"/>
          <p:nvPr/>
        </p:nvPicPr>
        <p:blipFill>
          <a:blip r:embed="rId4">
            <a:alphaModFix/>
          </a:blip>
          <a:stretch>
            <a:fillRect/>
          </a:stretch>
        </p:blipFill>
        <p:spPr>
          <a:xfrm>
            <a:off x="6307238" y="2596525"/>
            <a:ext cx="3187649" cy="2709425"/>
          </a:xfrm>
          <a:prstGeom prst="rect">
            <a:avLst/>
          </a:prstGeom>
          <a:noFill/>
          <a:ln>
            <a:noFill/>
          </a:ln>
        </p:spPr>
      </p:pic>
      <p:pic>
        <p:nvPicPr>
          <p:cNvPr id="338" name="Google Shape;338;p33"/>
          <p:cNvPicPr preferRelativeResize="0"/>
          <p:nvPr/>
        </p:nvPicPr>
        <p:blipFill>
          <a:blip r:embed="rId5">
            <a:alphaModFix/>
          </a:blip>
          <a:stretch>
            <a:fillRect/>
          </a:stretch>
        </p:blipFill>
        <p:spPr>
          <a:xfrm>
            <a:off x="5447052" y="-550078"/>
            <a:ext cx="763579" cy="295201"/>
          </a:xfrm>
          <a:prstGeom prst="rect">
            <a:avLst/>
          </a:prstGeom>
          <a:noFill/>
          <a:ln>
            <a:noFill/>
          </a:ln>
        </p:spPr>
      </p:pic>
      <p:pic>
        <p:nvPicPr>
          <p:cNvPr id="339" name="Google Shape;339;p33"/>
          <p:cNvPicPr preferRelativeResize="0"/>
          <p:nvPr/>
        </p:nvPicPr>
        <p:blipFill>
          <a:blip r:embed="rId6">
            <a:alphaModFix/>
          </a:blip>
          <a:stretch>
            <a:fillRect/>
          </a:stretch>
        </p:blipFill>
        <p:spPr>
          <a:xfrm>
            <a:off x="6543675" y="-583500"/>
            <a:ext cx="438275" cy="362054"/>
          </a:xfrm>
          <a:prstGeom prst="rect">
            <a:avLst/>
          </a:prstGeom>
          <a:noFill/>
          <a:ln>
            <a:noFill/>
          </a:ln>
        </p:spPr>
      </p:pic>
      <p:pic>
        <p:nvPicPr>
          <p:cNvPr id="340" name="Google Shape;340;p33"/>
          <p:cNvPicPr preferRelativeResize="0"/>
          <p:nvPr/>
        </p:nvPicPr>
        <p:blipFill rotWithShape="1">
          <a:blip r:embed="rId7">
            <a:alphaModFix/>
          </a:blip>
          <a:srcRect b="0" l="0" r="21948" t="0"/>
          <a:stretch/>
        </p:blipFill>
        <p:spPr>
          <a:xfrm>
            <a:off x="3546885" y="1564000"/>
            <a:ext cx="2050224" cy="286525"/>
          </a:xfrm>
          <a:prstGeom prst="rect">
            <a:avLst/>
          </a:prstGeom>
          <a:noFill/>
          <a:ln>
            <a:noFill/>
          </a:ln>
        </p:spPr>
      </p:pic>
      <p:pic>
        <p:nvPicPr>
          <p:cNvPr id="341" name="Google Shape;341;p33"/>
          <p:cNvPicPr preferRelativeResize="0"/>
          <p:nvPr/>
        </p:nvPicPr>
        <p:blipFill>
          <a:blip r:embed="rId8">
            <a:alphaModFix/>
          </a:blip>
          <a:stretch>
            <a:fillRect/>
          </a:stretch>
        </p:blipFill>
        <p:spPr>
          <a:xfrm>
            <a:off x="3989273" y="2197775"/>
            <a:ext cx="763575" cy="306726"/>
          </a:xfrm>
          <a:prstGeom prst="rect">
            <a:avLst/>
          </a:prstGeom>
          <a:noFill/>
          <a:ln>
            <a:noFill/>
          </a:ln>
        </p:spPr>
      </p:pic>
      <p:pic>
        <p:nvPicPr>
          <p:cNvPr id="342" name="Google Shape;342;p33"/>
          <p:cNvPicPr preferRelativeResize="0"/>
          <p:nvPr/>
        </p:nvPicPr>
        <p:blipFill>
          <a:blip r:embed="rId9">
            <a:alphaModFix/>
          </a:blip>
          <a:stretch>
            <a:fillRect/>
          </a:stretch>
        </p:blipFill>
        <p:spPr>
          <a:xfrm>
            <a:off x="3870875" y="2851750"/>
            <a:ext cx="1402240" cy="850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grpSp>
        <p:nvGrpSpPr>
          <p:cNvPr id="347" name="Google Shape;347;p34"/>
          <p:cNvGrpSpPr/>
          <p:nvPr/>
        </p:nvGrpSpPr>
        <p:grpSpPr>
          <a:xfrm>
            <a:off x="0" y="0"/>
            <a:ext cx="9144000" cy="5143500"/>
            <a:chOff x="0" y="0"/>
            <a:chExt cx="9144000" cy="5143500"/>
          </a:xfrm>
        </p:grpSpPr>
        <p:sp>
          <p:nvSpPr>
            <p:cNvPr id="348" name="Google Shape;348;p3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3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50" name="Google Shape;350;p34"/>
          <p:cNvSpPr txBox="1"/>
          <p:nvPr>
            <p:ph idx="4294967295" type="title"/>
          </p:nvPr>
        </p:nvSpPr>
        <p:spPr>
          <a:xfrm>
            <a:off x="741150" y="30742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Objetivo: Minimizar </a:t>
            </a:r>
            <a:endParaRPr sz="1400">
              <a:latin typeface="Poppins"/>
              <a:ea typeface="Poppins"/>
              <a:cs typeface="Poppins"/>
              <a:sym typeface="Poppins"/>
            </a:endParaRPr>
          </a:p>
        </p:txBody>
      </p:sp>
      <p:pic>
        <p:nvPicPr>
          <p:cNvPr id="351" name="Google Shape;351;p34"/>
          <p:cNvPicPr preferRelativeResize="0"/>
          <p:nvPr/>
        </p:nvPicPr>
        <p:blipFill>
          <a:blip r:embed="rId4">
            <a:alphaModFix/>
          </a:blip>
          <a:stretch>
            <a:fillRect/>
          </a:stretch>
        </p:blipFill>
        <p:spPr>
          <a:xfrm>
            <a:off x="2577825" y="247725"/>
            <a:ext cx="913736" cy="55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grpSp>
        <p:nvGrpSpPr>
          <p:cNvPr id="356" name="Google Shape;356;p35"/>
          <p:cNvGrpSpPr/>
          <p:nvPr/>
        </p:nvGrpSpPr>
        <p:grpSpPr>
          <a:xfrm>
            <a:off x="0" y="0"/>
            <a:ext cx="9144000" cy="5143500"/>
            <a:chOff x="0" y="0"/>
            <a:chExt cx="9144000" cy="5143500"/>
          </a:xfrm>
        </p:grpSpPr>
        <p:sp>
          <p:nvSpPr>
            <p:cNvPr id="357" name="Google Shape;357;p3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3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59" name="Google Shape;359;p35"/>
          <p:cNvSpPr txBox="1"/>
          <p:nvPr>
            <p:ph idx="4294967295" type="title"/>
          </p:nvPr>
        </p:nvSpPr>
        <p:spPr>
          <a:xfrm>
            <a:off x="741150" y="30742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Objetivo: Minimizar </a:t>
            </a:r>
            <a:endParaRPr sz="1400">
              <a:latin typeface="Poppins"/>
              <a:ea typeface="Poppins"/>
              <a:cs typeface="Poppins"/>
              <a:sym typeface="Poppins"/>
            </a:endParaRPr>
          </a:p>
        </p:txBody>
      </p:sp>
      <p:pic>
        <p:nvPicPr>
          <p:cNvPr id="360" name="Google Shape;360;p35"/>
          <p:cNvPicPr preferRelativeResize="0"/>
          <p:nvPr/>
        </p:nvPicPr>
        <p:blipFill>
          <a:blip r:embed="rId4">
            <a:alphaModFix/>
          </a:blip>
          <a:stretch>
            <a:fillRect/>
          </a:stretch>
        </p:blipFill>
        <p:spPr>
          <a:xfrm>
            <a:off x="2577825" y="247725"/>
            <a:ext cx="913736" cy="554400"/>
          </a:xfrm>
          <a:prstGeom prst="rect">
            <a:avLst/>
          </a:prstGeom>
          <a:noFill/>
          <a:ln>
            <a:noFill/>
          </a:ln>
        </p:spPr>
      </p:pic>
      <p:pic>
        <p:nvPicPr>
          <p:cNvPr id="361" name="Google Shape;361;p35"/>
          <p:cNvPicPr preferRelativeResize="0"/>
          <p:nvPr/>
        </p:nvPicPr>
        <p:blipFill>
          <a:blip r:embed="rId5">
            <a:alphaModFix/>
          </a:blip>
          <a:stretch>
            <a:fillRect/>
          </a:stretch>
        </p:blipFill>
        <p:spPr>
          <a:xfrm>
            <a:off x="4382925" y="390025"/>
            <a:ext cx="1195600" cy="26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8"/>
          <p:cNvPicPr preferRelativeResize="0"/>
          <p:nvPr/>
        </p:nvPicPr>
        <p:blipFill>
          <a:blip r:embed="rId3">
            <a:alphaModFix/>
          </a:blip>
          <a:stretch>
            <a:fillRect/>
          </a:stretch>
        </p:blipFill>
        <p:spPr>
          <a:xfrm>
            <a:off x="-45075" y="-25355"/>
            <a:ext cx="9189075" cy="5168855"/>
          </a:xfrm>
          <a:prstGeom prst="rect">
            <a:avLst/>
          </a:prstGeom>
          <a:noFill/>
          <a:ln>
            <a:noFill/>
          </a:ln>
        </p:spPr>
      </p:pic>
      <p:pic>
        <p:nvPicPr>
          <p:cNvPr descr="Texto+Imagen 2.png" id="68" name="Google Shape;68;p18"/>
          <p:cNvPicPr preferRelativeResize="0"/>
          <p:nvPr/>
        </p:nvPicPr>
        <p:blipFill>
          <a:blip r:embed="rId4">
            <a:alphaModFix amt="94000"/>
          </a:blip>
          <a:stretch>
            <a:fillRect/>
          </a:stretch>
        </p:blipFill>
        <p:spPr>
          <a:xfrm>
            <a:off x="-45075" y="0"/>
            <a:ext cx="9189077" cy="5168856"/>
          </a:xfrm>
          <a:prstGeom prst="rect">
            <a:avLst/>
          </a:prstGeom>
          <a:noFill/>
          <a:ln>
            <a:noFill/>
          </a:ln>
        </p:spPr>
      </p:pic>
      <p:sp>
        <p:nvSpPr>
          <p:cNvPr id="69" name="Google Shape;69;p18"/>
          <p:cNvSpPr txBox="1"/>
          <p:nvPr>
            <p:ph type="title"/>
          </p:nvPr>
        </p:nvSpPr>
        <p:spPr>
          <a:xfrm>
            <a:off x="852725" y="1548750"/>
            <a:ext cx="5765400" cy="257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Hablemos sobre</a:t>
            </a:r>
            <a:endParaRPr/>
          </a:p>
          <a:p>
            <a:pPr indent="0" lvl="0" marL="0" rtl="0" algn="r">
              <a:spcBef>
                <a:spcPts val="0"/>
              </a:spcBef>
              <a:spcAft>
                <a:spcPts val="0"/>
              </a:spcAft>
              <a:buNone/>
            </a:pPr>
            <a:r>
              <a:rPr lang="es" sz="3700">
                <a:solidFill>
                  <a:srgbClr val="1BBC9B"/>
                </a:solidFill>
              </a:rPr>
              <a:t>Análisis de Regresión</a:t>
            </a:r>
            <a:endParaRPr sz="3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65" name="Shape 365"/>
        <p:cNvGrpSpPr/>
        <p:nvPr/>
      </p:nvGrpSpPr>
      <p:grpSpPr>
        <a:xfrm>
          <a:off x="0" y="0"/>
          <a:ext cx="0" cy="0"/>
          <a:chOff x="0" y="0"/>
          <a:chExt cx="0" cy="0"/>
        </a:xfrm>
      </p:grpSpPr>
      <p:grpSp>
        <p:nvGrpSpPr>
          <p:cNvPr id="366" name="Google Shape;366;p36"/>
          <p:cNvGrpSpPr/>
          <p:nvPr/>
        </p:nvGrpSpPr>
        <p:grpSpPr>
          <a:xfrm>
            <a:off x="0" y="0"/>
            <a:ext cx="9144000" cy="5143500"/>
            <a:chOff x="0" y="0"/>
            <a:chExt cx="9144000" cy="5143500"/>
          </a:xfrm>
        </p:grpSpPr>
        <p:sp>
          <p:nvSpPr>
            <p:cNvPr id="367" name="Google Shape;367;p3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3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69" name="Google Shape;369;p36"/>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370" name="Google Shape;370;p36"/>
          <p:cNvSpPr txBox="1"/>
          <p:nvPr>
            <p:ph idx="4294967295" type="title"/>
          </p:nvPr>
        </p:nvSpPr>
        <p:spPr>
          <a:xfrm>
            <a:off x="715551" y="558150"/>
            <a:ext cx="54951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Estimación de Parámetros</a:t>
            </a:r>
            <a:endParaRPr b="1">
              <a:latin typeface="Poppins"/>
              <a:ea typeface="Poppins"/>
              <a:cs typeface="Poppins"/>
              <a:sym typeface="Poppins"/>
            </a:endParaRPr>
          </a:p>
        </p:txBody>
      </p:sp>
      <p:sp>
        <p:nvSpPr>
          <p:cNvPr id="371" name="Google Shape;371;p36"/>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Cómo realizar la</a:t>
            </a:r>
            <a:endParaRPr sz="1100">
              <a:solidFill>
                <a:schemeClr val="dk2"/>
              </a:solidFill>
              <a:latin typeface="Poppins"/>
              <a:ea typeface="Poppins"/>
              <a:cs typeface="Poppins"/>
              <a:sym typeface="Poppins"/>
            </a:endParaRPr>
          </a:p>
        </p:txBody>
      </p:sp>
      <p:grpSp>
        <p:nvGrpSpPr>
          <p:cNvPr id="372" name="Google Shape;372;p36"/>
          <p:cNvGrpSpPr/>
          <p:nvPr/>
        </p:nvGrpSpPr>
        <p:grpSpPr>
          <a:xfrm>
            <a:off x="6543675" y="4343400"/>
            <a:ext cx="2714775" cy="839694"/>
            <a:chOff x="6543675" y="4343400"/>
            <a:chExt cx="2714775" cy="839694"/>
          </a:xfrm>
        </p:grpSpPr>
        <p:sp>
          <p:nvSpPr>
            <p:cNvPr id="373" name="Google Shape;373;p3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7" name="Google Shape;377;p36"/>
          <p:cNvPicPr preferRelativeResize="0"/>
          <p:nvPr/>
        </p:nvPicPr>
        <p:blipFill>
          <a:blip r:embed="rId4">
            <a:alphaModFix/>
          </a:blip>
          <a:stretch>
            <a:fillRect/>
          </a:stretch>
        </p:blipFill>
        <p:spPr>
          <a:xfrm>
            <a:off x="6307238" y="2596525"/>
            <a:ext cx="3187649" cy="2709425"/>
          </a:xfrm>
          <a:prstGeom prst="rect">
            <a:avLst/>
          </a:prstGeom>
          <a:noFill/>
          <a:ln>
            <a:noFill/>
          </a:ln>
        </p:spPr>
      </p:pic>
      <p:pic>
        <p:nvPicPr>
          <p:cNvPr id="378" name="Google Shape;378;p36"/>
          <p:cNvPicPr preferRelativeResize="0"/>
          <p:nvPr/>
        </p:nvPicPr>
        <p:blipFill>
          <a:blip r:embed="rId5">
            <a:alphaModFix/>
          </a:blip>
          <a:stretch>
            <a:fillRect/>
          </a:stretch>
        </p:blipFill>
        <p:spPr>
          <a:xfrm>
            <a:off x="5447052" y="-550078"/>
            <a:ext cx="763579" cy="295201"/>
          </a:xfrm>
          <a:prstGeom prst="rect">
            <a:avLst/>
          </a:prstGeom>
          <a:noFill/>
          <a:ln>
            <a:noFill/>
          </a:ln>
        </p:spPr>
      </p:pic>
      <p:pic>
        <p:nvPicPr>
          <p:cNvPr id="379" name="Google Shape;379;p36"/>
          <p:cNvPicPr preferRelativeResize="0"/>
          <p:nvPr/>
        </p:nvPicPr>
        <p:blipFill>
          <a:blip r:embed="rId6">
            <a:alphaModFix/>
          </a:blip>
          <a:stretch>
            <a:fillRect/>
          </a:stretch>
        </p:blipFill>
        <p:spPr>
          <a:xfrm>
            <a:off x="6543675" y="-583500"/>
            <a:ext cx="438275" cy="362054"/>
          </a:xfrm>
          <a:prstGeom prst="rect">
            <a:avLst/>
          </a:prstGeom>
          <a:noFill/>
          <a:ln>
            <a:noFill/>
          </a:ln>
        </p:spPr>
      </p:pic>
      <p:pic>
        <p:nvPicPr>
          <p:cNvPr id="380" name="Google Shape;380;p36"/>
          <p:cNvPicPr preferRelativeResize="0"/>
          <p:nvPr/>
        </p:nvPicPr>
        <p:blipFill>
          <a:blip r:embed="rId7">
            <a:alphaModFix/>
          </a:blip>
          <a:stretch>
            <a:fillRect/>
          </a:stretch>
        </p:blipFill>
        <p:spPr>
          <a:xfrm>
            <a:off x="734600" y="1332750"/>
            <a:ext cx="4997076" cy="3306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84" name="Shape 384"/>
        <p:cNvGrpSpPr/>
        <p:nvPr/>
      </p:nvGrpSpPr>
      <p:grpSpPr>
        <a:xfrm>
          <a:off x="0" y="0"/>
          <a:ext cx="0" cy="0"/>
          <a:chOff x="0" y="0"/>
          <a:chExt cx="0" cy="0"/>
        </a:xfrm>
      </p:grpSpPr>
      <p:grpSp>
        <p:nvGrpSpPr>
          <p:cNvPr id="385" name="Google Shape;385;p37"/>
          <p:cNvGrpSpPr/>
          <p:nvPr/>
        </p:nvGrpSpPr>
        <p:grpSpPr>
          <a:xfrm>
            <a:off x="0" y="0"/>
            <a:ext cx="9144000" cy="5143500"/>
            <a:chOff x="0" y="0"/>
            <a:chExt cx="9144000" cy="5143500"/>
          </a:xfrm>
        </p:grpSpPr>
        <p:sp>
          <p:nvSpPr>
            <p:cNvPr id="386" name="Google Shape;386;p3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3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88" name="Google Shape;388;p37"/>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Ejercicio</a:t>
            </a:r>
            <a:endParaRPr b="1">
              <a:latin typeface="Poppins"/>
              <a:ea typeface="Poppins"/>
              <a:cs typeface="Poppins"/>
              <a:sym typeface="Poppins"/>
            </a:endParaRPr>
          </a:p>
        </p:txBody>
      </p:sp>
      <p:sp>
        <p:nvSpPr>
          <p:cNvPr id="389" name="Google Shape;389;p37"/>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Dataset Kaggle: </a:t>
            </a:r>
            <a:r>
              <a:rPr lang="es" sz="1400" u="sng">
                <a:solidFill>
                  <a:schemeClr val="hlink"/>
                </a:solidFill>
                <a:latin typeface="Poppins"/>
                <a:ea typeface="Poppins"/>
                <a:cs typeface="Poppins"/>
                <a:sym typeface="Poppins"/>
                <a:hlinkClick r:id="rId4"/>
              </a:rPr>
              <a:t>https://www.kaggle.com/datasets/luddarell/101-simple-linear-regressioncsv</a:t>
            </a:r>
            <a:endParaRPr sz="1400">
              <a:latin typeface="Poppins"/>
              <a:ea typeface="Poppins"/>
              <a:cs typeface="Poppins"/>
              <a:sym typeface="Poppins"/>
            </a:endParaRPr>
          </a:p>
        </p:txBody>
      </p:sp>
      <p:grpSp>
        <p:nvGrpSpPr>
          <p:cNvPr id="390" name="Google Shape;390;p37"/>
          <p:cNvGrpSpPr/>
          <p:nvPr/>
        </p:nvGrpSpPr>
        <p:grpSpPr>
          <a:xfrm>
            <a:off x="6543675" y="4343400"/>
            <a:ext cx="2714775" cy="839694"/>
            <a:chOff x="6543675" y="4343400"/>
            <a:chExt cx="2714775" cy="839694"/>
          </a:xfrm>
        </p:grpSpPr>
        <p:sp>
          <p:nvSpPr>
            <p:cNvPr id="391" name="Google Shape;391;p3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5" name="Google Shape;395;p37"/>
          <p:cNvPicPr preferRelativeResize="0"/>
          <p:nvPr/>
        </p:nvPicPr>
        <p:blipFill>
          <a:blip r:embed="rId5">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8"/>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Evaluación del Modelo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04" name="Shape 404"/>
        <p:cNvGrpSpPr/>
        <p:nvPr/>
      </p:nvGrpSpPr>
      <p:grpSpPr>
        <a:xfrm>
          <a:off x="0" y="0"/>
          <a:ext cx="0" cy="0"/>
          <a:chOff x="0" y="0"/>
          <a:chExt cx="0" cy="0"/>
        </a:xfrm>
      </p:grpSpPr>
      <p:grpSp>
        <p:nvGrpSpPr>
          <p:cNvPr id="405" name="Google Shape;405;p39"/>
          <p:cNvGrpSpPr/>
          <p:nvPr/>
        </p:nvGrpSpPr>
        <p:grpSpPr>
          <a:xfrm>
            <a:off x="0" y="0"/>
            <a:ext cx="9144000" cy="5143500"/>
            <a:chOff x="0" y="0"/>
            <a:chExt cx="9144000" cy="5143500"/>
          </a:xfrm>
        </p:grpSpPr>
        <p:sp>
          <p:nvSpPr>
            <p:cNvPr id="406" name="Google Shape;406;p3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3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08" name="Google Shape;408;p39"/>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¡Nuevos!</a:t>
            </a:r>
            <a:endParaRPr b="1" sz="1400">
              <a:solidFill>
                <a:srgbClr val="1BBC9B"/>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Error cuadrático Medio (MSE)</a:t>
            </a:r>
            <a:br>
              <a:rPr lang="es" sz="1400">
                <a:latin typeface="Poppins"/>
                <a:ea typeface="Poppins"/>
                <a:cs typeface="Poppins"/>
                <a:sym typeface="Poppins"/>
              </a:rPr>
            </a:br>
            <a:br>
              <a:rPr lang="es" sz="1400">
                <a:latin typeface="Poppins"/>
                <a:ea typeface="Poppins"/>
                <a:cs typeface="Poppins"/>
                <a:sym typeface="Poppins"/>
              </a:rPr>
            </a:br>
            <a:br>
              <a:rPr lang="es" sz="1400">
                <a:latin typeface="Poppins"/>
                <a:ea typeface="Poppins"/>
                <a:cs typeface="Poppins"/>
                <a:sym typeface="Poppins"/>
              </a:rPr>
            </a:b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Coeficiente de determinación (R²)</a:t>
            </a:r>
            <a:endParaRPr sz="1400">
              <a:latin typeface="Poppins"/>
              <a:ea typeface="Poppins"/>
              <a:cs typeface="Poppins"/>
              <a:sym typeface="Poppins"/>
            </a:endParaRPr>
          </a:p>
        </p:txBody>
      </p:sp>
      <p:sp>
        <p:nvSpPr>
          <p:cNvPr id="409" name="Google Shape;409;p39"/>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Métricas de Evaluación</a:t>
            </a:r>
            <a:endParaRPr b="1">
              <a:latin typeface="Poppins"/>
              <a:ea typeface="Poppins"/>
              <a:cs typeface="Poppins"/>
              <a:sym typeface="Poppins"/>
            </a:endParaRPr>
          </a:p>
        </p:txBody>
      </p:sp>
      <p:sp>
        <p:nvSpPr>
          <p:cNvPr id="410" name="Google Shape;410;p39"/>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Conociendo las…</a:t>
            </a:r>
            <a:endParaRPr sz="1100">
              <a:solidFill>
                <a:schemeClr val="dk2"/>
              </a:solidFill>
              <a:latin typeface="Poppins"/>
              <a:ea typeface="Poppins"/>
              <a:cs typeface="Poppins"/>
              <a:sym typeface="Poppins"/>
            </a:endParaRPr>
          </a:p>
        </p:txBody>
      </p:sp>
      <p:grpSp>
        <p:nvGrpSpPr>
          <p:cNvPr id="411" name="Google Shape;411;p39"/>
          <p:cNvGrpSpPr/>
          <p:nvPr/>
        </p:nvGrpSpPr>
        <p:grpSpPr>
          <a:xfrm>
            <a:off x="6543675" y="4343400"/>
            <a:ext cx="2714775" cy="839694"/>
            <a:chOff x="6543675" y="4343400"/>
            <a:chExt cx="2714775" cy="839694"/>
          </a:xfrm>
        </p:grpSpPr>
        <p:sp>
          <p:nvSpPr>
            <p:cNvPr id="412" name="Google Shape;412;p3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6" name="Google Shape;416;p39"/>
          <p:cNvPicPr preferRelativeResize="0"/>
          <p:nvPr/>
        </p:nvPicPr>
        <p:blipFill>
          <a:blip r:embed="rId4">
            <a:alphaModFix/>
          </a:blip>
          <a:stretch>
            <a:fillRect/>
          </a:stretch>
        </p:blipFill>
        <p:spPr>
          <a:xfrm>
            <a:off x="6261053" y="2252941"/>
            <a:ext cx="3280018" cy="3109800"/>
          </a:xfrm>
          <a:prstGeom prst="rect">
            <a:avLst/>
          </a:prstGeom>
          <a:noFill/>
          <a:ln>
            <a:noFill/>
          </a:ln>
        </p:spPr>
      </p:pic>
      <p:pic>
        <p:nvPicPr>
          <p:cNvPr id="417" name="Google Shape;417;p39"/>
          <p:cNvPicPr preferRelativeResize="0"/>
          <p:nvPr/>
        </p:nvPicPr>
        <p:blipFill>
          <a:blip r:embed="rId5">
            <a:alphaModFix/>
          </a:blip>
          <a:stretch>
            <a:fillRect/>
          </a:stretch>
        </p:blipFill>
        <p:spPr>
          <a:xfrm>
            <a:off x="3214611" y="1876873"/>
            <a:ext cx="2714775" cy="688390"/>
          </a:xfrm>
          <a:prstGeom prst="rect">
            <a:avLst/>
          </a:prstGeom>
          <a:noFill/>
          <a:ln>
            <a:noFill/>
          </a:ln>
        </p:spPr>
      </p:pic>
      <p:pic>
        <p:nvPicPr>
          <p:cNvPr id="418" name="Google Shape;418;p39"/>
          <p:cNvPicPr preferRelativeResize="0"/>
          <p:nvPr/>
        </p:nvPicPr>
        <p:blipFill>
          <a:blip r:embed="rId6">
            <a:alphaModFix/>
          </a:blip>
          <a:stretch>
            <a:fillRect/>
          </a:stretch>
        </p:blipFill>
        <p:spPr>
          <a:xfrm>
            <a:off x="3966685" y="3200847"/>
            <a:ext cx="1210610" cy="68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22" name="Shape 422"/>
        <p:cNvGrpSpPr/>
        <p:nvPr/>
      </p:nvGrpSpPr>
      <p:grpSpPr>
        <a:xfrm>
          <a:off x="0" y="0"/>
          <a:ext cx="0" cy="0"/>
          <a:chOff x="0" y="0"/>
          <a:chExt cx="0" cy="0"/>
        </a:xfrm>
      </p:grpSpPr>
      <p:grpSp>
        <p:nvGrpSpPr>
          <p:cNvPr id="423" name="Google Shape;423;p40"/>
          <p:cNvGrpSpPr/>
          <p:nvPr/>
        </p:nvGrpSpPr>
        <p:grpSpPr>
          <a:xfrm>
            <a:off x="0" y="0"/>
            <a:ext cx="9144000" cy="5143500"/>
            <a:chOff x="0" y="0"/>
            <a:chExt cx="9144000" cy="5143500"/>
          </a:xfrm>
        </p:grpSpPr>
        <p:sp>
          <p:nvSpPr>
            <p:cNvPr id="424" name="Google Shape;424;p4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4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26" name="Google Shape;426;p40"/>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Ejercicio</a:t>
            </a:r>
            <a:endParaRPr b="1">
              <a:latin typeface="Poppins"/>
              <a:ea typeface="Poppins"/>
              <a:cs typeface="Poppins"/>
              <a:sym typeface="Poppins"/>
            </a:endParaRPr>
          </a:p>
        </p:txBody>
      </p:sp>
      <p:sp>
        <p:nvSpPr>
          <p:cNvPr id="427" name="Google Shape;427;p40"/>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Dataset Kaggle: </a:t>
            </a:r>
            <a:r>
              <a:rPr lang="es" sz="1400" u="sng">
                <a:solidFill>
                  <a:schemeClr val="hlink"/>
                </a:solidFill>
                <a:latin typeface="Poppins"/>
                <a:ea typeface="Poppins"/>
                <a:cs typeface="Poppins"/>
                <a:sym typeface="Poppins"/>
                <a:hlinkClick r:id="rId4"/>
              </a:rPr>
              <a:t>https://www.kaggle.com/datasets/luddarell/101-simple-linear-regressioncsv?resource=download</a:t>
            </a:r>
            <a:endParaRPr sz="1400">
              <a:latin typeface="Poppins"/>
              <a:ea typeface="Poppins"/>
              <a:cs typeface="Poppins"/>
              <a:sym typeface="Poppins"/>
            </a:endParaRPr>
          </a:p>
        </p:txBody>
      </p:sp>
      <p:grpSp>
        <p:nvGrpSpPr>
          <p:cNvPr id="428" name="Google Shape;428;p40"/>
          <p:cNvGrpSpPr/>
          <p:nvPr/>
        </p:nvGrpSpPr>
        <p:grpSpPr>
          <a:xfrm>
            <a:off x="6543675" y="4343400"/>
            <a:ext cx="2714775" cy="839694"/>
            <a:chOff x="6543675" y="4343400"/>
            <a:chExt cx="2714775" cy="839694"/>
          </a:xfrm>
        </p:grpSpPr>
        <p:sp>
          <p:nvSpPr>
            <p:cNvPr id="429" name="Google Shape;429;p4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3" name="Google Shape;433;p40"/>
          <p:cNvPicPr preferRelativeResize="0"/>
          <p:nvPr/>
        </p:nvPicPr>
        <p:blipFill>
          <a:blip r:embed="rId5">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1"/>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Regresión Lineal Múltiple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42" name="Shape 442"/>
        <p:cNvGrpSpPr/>
        <p:nvPr/>
      </p:nvGrpSpPr>
      <p:grpSpPr>
        <a:xfrm>
          <a:off x="0" y="0"/>
          <a:ext cx="0" cy="0"/>
          <a:chOff x="0" y="0"/>
          <a:chExt cx="0" cy="0"/>
        </a:xfrm>
      </p:grpSpPr>
      <p:grpSp>
        <p:nvGrpSpPr>
          <p:cNvPr id="443" name="Google Shape;443;p42"/>
          <p:cNvGrpSpPr/>
          <p:nvPr/>
        </p:nvGrpSpPr>
        <p:grpSpPr>
          <a:xfrm>
            <a:off x="0" y="0"/>
            <a:ext cx="9144000" cy="5143500"/>
            <a:chOff x="0" y="0"/>
            <a:chExt cx="9144000" cy="5143500"/>
          </a:xfrm>
        </p:grpSpPr>
        <p:sp>
          <p:nvSpPr>
            <p:cNvPr id="444" name="Google Shape;444;p4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4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46" name="Google Shape;446;p42"/>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Regresión Lineal Múltiple</a:t>
            </a:r>
            <a:endParaRPr b="1">
              <a:latin typeface="Poppins"/>
              <a:ea typeface="Poppins"/>
              <a:cs typeface="Poppins"/>
              <a:sym typeface="Poppins"/>
            </a:endParaRPr>
          </a:p>
        </p:txBody>
      </p:sp>
      <p:sp>
        <p:nvSpPr>
          <p:cNvPr id="447" name="Google Shape;447;p42"/>
          <p:cNvSpPr txBox="1"/>
          <p:nvPr>
            <p:ph idx="4294967295" type="title"/>
          </p:nvPr>
        </p:nvSpPr>
        <p:spPr>
          <a:xfrm>
            <a:off x="715550" y="1211575"/>
            <a:ext cx="7597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Suponemos que hay </a:t>
            </a:r>
            <a:r>
              <a:rPr b="1" lang="es" sz="1400">
                <a:solidFill>
                  <a:srgbClr val="1BBC9B"/>
                </a:solidFill>
                <a:latin typeface="Poppins"/>
                <a:ea typeface="Poppins"/>
                <a:cs typeface="Poppins"/>
                <a:sym typeface="Poppins"/>
              </a:rPr>
              <a:t>relación lineal</a:t>
            </a:r>
            <a:r>
              <a:rPr lang="es" sz="1400">
                <a:latin typeface="Poppins"/>
                <a:ea typeface="Poppins"/>
                <a:cs typeface="Poppins"/>
                <a:sym typeface="Poppins"/>
              </a:rPr>
              <a:t> entre las variables independientes (X) y la variable dependiente (Y).</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8426C9"/>
                </a:solidFill>
                <a:latin typeface="Poppins"/>
                <a:ea typeface="Poppins"/>
                <a:cs typeface="Poppins"/>
                <a:sym typeface="Poppins"/>
              </a:rPr>
              <a:t>Objetivo:</a:t>
            </a:r>
            <a:r>
              <a:rPr lang="es" sz="1400">
                <a:latin typeface="Poppins"/>
                <a:ea typeface="Poppins"/>
                <a:cs typeface="Poppins"/>
                <a:sym typeface="Poppins"/>
              </a:rPr>
              <a:t> Encontrar el hiperplano que </a:t>
            </a:r>
            <a:r>
              <a:rPr b="1" lang="es" sz="1400">
                <a:solidFill>
                  <a:srgbClr val="8426C9"/>
                </a:solidFill>
                <a:latin typeface="Poppins"/>
                <a:ea typeface="Poppins"/>
                <a:cs typeface="Poppins"/>
                <a:sym typeface="Poppins"/>
              </a:rPr>
              <a:t>mejor se ajuste</a:t>
            </a:r>
            <a:r>
              <a:rPr lang="es" sz="1400">
                <a:latin typeface="Poppins"/>
                <a:ea typeface="Poppins"/>
                <a:cs typeface="Poppins"/>
                <a:sym typeface="Poppins"/>
              </a:rPr>
              <a:t> a los datos.</a:t>
            </a:r>
            <a:endParaRPr sz="1400">
              <a:latin typeface="Poppins"/>
              <a:ea typeface="Poppins"/>
              <a:cs typeface="Poppins"/>
              <a:sym typeface="Poppins"/>
            </a:endParaRPr>
          </a:p>
        </p:txBody>
      </p:sp>
      <p:grpSp>
        <p:nvGrpSpPr>
          <p:cNvPr id="448" name="Google Shape;448;p42"/>
          <p:cNvGrpSpPr/>
          <p:nvPr/>
        </p:nvGrpSpPr>
        <p:grpSpPr>
          <a:xfrm>
            <a:off x="6543675" y="4343400"/>
            <a:ext cx="2714775" cy="839694"/>
            <a:chOff x="6543675" y="4343400"/>
            <a:chExt cx="2714775" cy="839694"/>
          </a:xfrm>
        </p:grpSpPr>
        <p:sp>
          <p:nvSpPr>
            <p:cNvPr id="449" name="Google Shape;449;p4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3" name="Google Shape;453;p42"/>
          <p:cNvPicPr preferRelativeResize="0"/>
          <p:nvPr/>
        </p:nvPicPr>
        <p:blipFill>
          <a:blip r:embed="rId4">
            <a:alphaModFix/>
          </a:blip>
          <a:stretch>
            <a:fillRect/>
          </a:stretch>
        </p:blipFill>
        <p:spPr>
          <a:xfrm>
            <a:off x="6219600" y="2398725"/>
            <a:ext cx="3857649" cy="3256777"/>
          </a:xfrm>
          <a:prstGeom prst="rect">
            <a:avLst/>
          </a:prstGeom>
          <a:noFill/>
          <a:ln>
            <a:noFill/>
          </a:ln>
        </p:spPr>
      </p:pic>
      <p:pic>
        <p:nvPicPr>
          <p:cNvPr id="454" name="Google Shape;454;p42"/>
          <p:cNvPicPr preferRelativeResize="0"/>
          <p:nvPr/>
        </p:nvPicPr>
        <p:blipFill rotWithShape="1">
          <a:blip r:embed="rId5">
            <a:alphaModFix/>
          </a:blip>
          <a:srcRect b="10135" l="6637" r="57423" t="15669"/>
          <a:stretch/>
        </p:blipFill>
        <p:spPr>
          <a:xfrm>
            <a:off x="1488572" y="2762985"/>
            <a:ext cx="1892964" cy="2038436"/>
          </a:xfrm>
          <a:prstGeom prst="rect">
            <a:avLst/>
          </a:prstGeom>
          <a:noFill/>
          <a:ln>
            <a:noFill/>
          </a:ln>
        </p:spPr>
      </p:pic>
      <p:pic>
        <p:nvPicPr>
          <p:cNvPr id="455" name="Google Shape;455;p42"/>
          <p:cNvPicPr preferRelativeResize="0"/>
          <p:nvPr/>
        </p:nvPicPr>
        <p:blipFill rotWithShape="1">
          <a:blip r:embed="rId5">
            <a:alphaModFix/>
          </a:blip>
          <a:srcRect b="8376" l="53646" r="2316" t="15543"/>
          <a:stretch/>
        </p:blipFill>
        <p:spPr>
          <a:xfrm>
            <a:off x="4210247" y="2746570"/>
            <a:ext cx="2319610" cy="20903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59" name="Shape 459"/>
        <p:cNvGrpSpPr/>
        <p:nvPr/>
      </p:nvGrpSpPr>
      <p:grpSpPr>
        <a:xfrm>
          <a:off x="0" y="0"/>
          <a:ext cx="0" cy="0"/>
          <a:chOff x="0" y="0"/>
          <a:chExt cx="0" cy="0"/>
        </a:xfrm>
      </p:grpSpPr>
      <p:grpSp>
        <p:nvGrpSpPr>
          <p:cNvPr id="460" name="Google Shape;460;p43"/>
          <p:cNvGrpSpPr/>
          <p:nvPr/>
        </p:nvGrpSpPr>
        <p:grpSpPr>
          <a:xfrm>
            <a:off x="0" y="0"/>
            <a:ext cx="9144000" cy="5143500"/>
            <a:chOff x="0" y="0"/>
            <a:chExt cx="9144000" cy="5143500"/>
          </a:xfrm>
        </p:grpSpPr>
        <p:sp>
          <p:nvSpPr>
            <p:cNvPr id="461" name="Google Shape;461;p4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4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63" name="Google Shape;463;p43"/>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La fórmula de la regresión lineal simple se expresa como: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45720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donde</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                                      variables independientes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                                          coeficientes asociados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También es posible escribirlo en su forma matricial para</a:t>
            </a:r>
            <a:br>
              <a:rPr lang="es" sz="1400">
                <a:latin typeface="Poppins"/>
                <a:ea typeface="Poppins"/>
                <a:cs typeface="Poppins"/>
                <a:sym typeface="Poppins"/>
              </a:rPr>
            </a:br>
            <a:r>
              <a:rPr lang="es" sz="1400">
                <a:latin typeface="Poppins"/>
                <a:ea typeface="Poppins"/>
                <a:cs typeface="Poppins"/>
                <a:sym typeface="Poppins"/>
              </a:rPr>
              <a:t>volver la expresión en una forma más compacta</a:t>
            </a:r>
            <a:endParaRPr sz="1400">
              <a:latin typeface="Poppins"/>
              <a:ea typeface="Poppins"/>
              <a:cs typeface="Poppins"/>
              <a:sym typeface="Poppins"/>
            </a:endParaRPr>
          </a:p>
        </p:txBody>
      </p:sp>
      <p:sp>
        <p:nvSpPr>
          <p:cNvPr id="464" name="Google Shape;464;p43"/>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Expresión Matemática</a:t>
            </a:r>
            <a:endParaRPr b="1">
              <a:latin typeface="Poppins"/>
              <a:ea typeface="Poppins"/>
              <a:cs typeface="Poppins"/>
              <a:sym typeface="Poppins"/>
            </a:endParaRPr>
          </a:p>
        </p:txBody>
      </p:sp>
      <p:sp>
        <p:nvSpPr>
          <p:cNvPr id="465" name="Google Shape;465;p43"/>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Conociendo su…</a:t>
            </a:r>
            <a:endParaRPr sz="1100">
              <a:solidFill>
                <a:schemeClr val="dk2"/>
              </a:solidFill>
              <a:latin typeface="Poppins"/>
              <a:ea typeface="Poppins"/>
              <a:cs typeface="Poppins"/>
              <a:sym typeface="Poppins"/>
            </a:endParaRPr>
          </a:p>
        </p:txBody>
      </p:sp>
      <p:grpSp>
        <p:nvGrpSpPr>
          <p:cNvPr id="466" name="Google Shape;466;p43"/>
          <p:cNvGrpSpPr/>
          <p:nvPr/>
        </p:nvGrpSpPr>
        <p:grpSpPr>
          <a:xfrm>
            <a:off x="6543675" y="4343400"/>
            <a:ext cx="2714775" cy="839694"/>
            <a:chOff x="6543675" y="4343400"/>
            <a:chExt cx="2714775" cy="839694"/>
          </a:xfrm>
        </p:grpSpPr>
        <p:sp>
          <p:nvSpPr>
            <p:cNvPr id="467" name="Google Shape;467;p4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1" name="Google Shape;471;p43"/>
          <p:cNvPicPr preferRelativeResize="0"/>
          <p:nvPr/>
        </p:nvPicPr>
        <p:blipFill>
          <a:blip r:embed="rId4">
            <a:alphaModFix/>
          </a:blip>
          <a:stretch>
            <a:fillRect/>
          </a:stretch>
        </p:blipFill>
        <p:spPr>
          <a:xfrm>
            <a:off x="6307238" y="2596525"/>
            <a:ext cx="3187649" cy="2709425"/>
          </a:xfrm>
          <a:prstGeom prst="rect">
            <a:avLst/>
          </a:prstGeom>
          <a:noFill/>
          <a:ln>
            <a:noFill/>
          </a:ln>
        </p:spPr>
      </p:pic>
      <p:pic>
        <p:nvPicPr>
          <p:cNvPr id="472" name="Google Shape;472;p43"/>
          <p:cNvPicPr preferRelativeResize="0"/>
          <p:nvPr/>
        </p:nvPicPr>
        <p:blipFill>
          <a:blip r:embed="rId5">
            <a:alphaModFix/>
          </a:blip>
          <a:stretch>
            <a:fillRect/>
          </a:stretch>
        </p:blipFill>
        <p:spPr>
          <a:xfrm>
            <a:off x="1168049" y="2908775"/>
            <a:ext cx="1949704" cy="265133"/>
          </a:xfrm>
          <a:prstGeom prst="rect">
            <a:avLst/>
          </a:prstGeom>
          <a:noFill/>
          <a:ln>
            <a:noFill/>
          </a:ln>
        </p:spPr>
      </p:pic>
      <p:pic>
        <p:nvPicPr>
          <p:cNvPr id="473" name="Google Shape;473;p43"/>
          <p:cNvPicPr preferRelativeResize="0"/>
          <p:nvPr/>
        </p:nvPicPr>
        <p:blipFill>
          <a:blip r:embed="rId6">
            <a:alphaModFix/>
          </a:blip>
          <a:stretch>
            <a:fillRect/>
          </a:stretch>
        </p:blipFill>
        <p:spPr>
          <a:xfrm>
            <a:off x="1168048" y="2596534"/>
            <a:ext cx="1768637" cy="258666"/>
          </a:xfrm>
          <a:prstGeom prst="rect">
            <a:avLst/>
          </a:prstGeom>
          <a:noFill/>
          <a:ln>
            <a:noFill/>
          </a:ln>
        </p:spPr>
      </p:pic>
      <p:pic>
        <p:nvPicPr>
          <p:cNvPr id="474" name="Google Shape;474;p43"/>
          <p:cNvPicPr preferRelativeResize="0"/>
          <p:nvPr/>
        </p:nvPicPr>
        <p:blipFill>
          <a:blip r:embed="rId7">
            <a:alphaModFix/>
          </a:blip>
          <a:stretch>
            <a:fillRect/>
          </a:stretch>
        </p:blipFill>
        <p:spPr>
          <a:xfrm>
            <a:off x="1430132" y="1648900"/>
            <a:ext cx="6283735" cy="362050"/>
          </a:xfrm>
          <a:prstGeom prst="rect">
            <a:avLst/>
          </a:prstGeom>
          <a:noFill/>
          <a:ln>
            <a:noFill/>
          </a:ln>
        </p:spPr>
      </p:pic>
      <p:pic>
        <p:nvPicPr>
          <p:cNvPr id="475" name="Google Shape;475;p43"/>
          <p:cNvPicPr preferRelativeResize="0"/>
          <p:nvPr/>
        </p:nvPicPr>
        <p:blipFill>
          <a:blip r:embed="rId8">
            <a:alphaModFix/>
          </a:blip>
          <a:stretch>
            <a:fillRect/>
          </a:stretch>
        </p:blipFill>
        <p:spPr>
          <a:xfrm>
            <a:off x="1168050" y="4250591"/>
            <a:ext cx="2106472" cy="362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79" name="Shape 479"/>
        <p:cNvGrpSpPr/>
        <p:nvPr/>
      </p:nvGrpSpPr>
      <p:grpSpPr>
        <a:xfrm>
          <a:off x="0" y="0"/>
          <a:ext cx="0" cy="0"/>
          <a:chOff x="0" y="0"/>
          <a:chExt cx="0" cy="0"/>
        </a:xfrm>
      </p:grpSpPr>
      <p:grpSp>
        <p:nvGrpSpPr>
          <p:cNvPr id="480" name="Google Shape;480;p44"/>
          <p:cNvGrpSpPr/>
          <p:nvPr/>
        </p:nvGrpSpPr>
        <p:grpSpPr>
          <a:xfrm>
            <a:off x="0" y="0"/>
            <a:ext cx="9144000" cy="5143500"/>
            <a:chOff x="0" y="0"/>
            <a:chExt cx="9144000" cy="5143500"/>
          </a:xfrm>
        </p:grpSpPr>
        <p:sp>
          <p:nvSpPr>
            <p:cNvPr id="481" name="Google Shape;481;p4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4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83" name="Google Shape;483;p44"/>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Ejercicio</a:t>
            </a:r>
            <a:endParaRPr b="1">
              <a:latin typeface="Poppins"/>
              <a:ea typeface="Poppins"/>
              <a:cs typeface="Poppins"/>
              <a:sym typeface="Poppins"/>
            </a:endParaRPr>
          </a:p>
        </p:txBody>
      </p:sp>
      <p:sp>
        <p:nvSpPr>
          <p:cNvPr id="484" name="Google Shape;484;p44"/>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Dataset Kaggle: </a:t>
            </a:r>
            <a:r>
              <a:rPr lang="es" sz="1400" u="sng">
                <a:solidFill>
                  <a:schemeClr val="hlink"/>
                </a:solidFill>
                <a:latin typeface="Poppins"/>
                <a:ea typeface="Poppins"/>
                <a:cs typeface="Poppins"/>
                <a:sym typeface="Poppins"/>
                <a:hlinkClick r:id="rId4"/>
              </a:rPr>
              <a:t>https://www.kaggle.com/datasets/hellbuoy/car-price-prediction</a:t>
            </a:r>
            <a:r>
              <a:rPr lang="es" sz="1400">
                <a:latin typeface="Poppins"/>
                <a:ea typeface="Poppins"/>
                <a:cs typeface="Poppins"/>
                <a:sym typeface="Poppins"/>
              </a:rPr>
              <a:t> </a:t>
            </a:r>
            <a:endParaRPr sz="1400">
              <a:latin typeface="Poppins"/>
              <a:ea typeface="Poppins"/>
              <a:cs typeface="Poppins"/>
              <a:sym typeface="Poppins"/>
            </a:endParaRPr>
          </a:p>
        </p:txBody>
      </p:sp>
      <p:grpSp>
        <p:nvGrpSpPr>
          <p:cNvPr id="485" name="Google Shape;485;p44"/>
          <p:cNvGrpSpPr/>
          <p:nvPr/>
        </p:nvGrpSpPr>
        <p:grpSpPr>
          <a:xfrm>
            <a:off x="6543675" y="4343400"/>
            <a:ext cx="2714775" cy="839694"/>
            <a:chOff x="6543675" y="4343400"/>
            <a:chExt cx="2714775" cy="839694"/>
          </a:xfrm>
        </p:grpSpPr>
        <p:sp>
          <p:nvSpPr>
            <p:cNvPr id="486" name="Google Shape;486;p4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0" name="Google Shape;490;p44"/>
          <p:cNvPicPr preferRelativeResize="0"/>
          <p:nvPr/>
        </p:nvPicPr>
        <p:blipFill>
          <a:blip r:embed="rId5">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5"/>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Regresión Logística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73" name="Shape 73"/>
        <p:cNvGrpSpPr/>
        <p:nvPr/>
      </p:nvGrpSpPr>
      <p:grpSpPr>
        <a:xfrm>
          <a:off x="0" y="0"/>
          <a:ext cx="0" cy="0"/>
          <a:chOff x="0" y="0"/>
          <a:chExt cx="0" cy="0"/>
        </a:xfrm>
      </p:grpSpPr>
      <p:grpSp>
        <p:nvGrpSpPr>
          <p:cNvPr id="74" name="Google Shape;74;p19"/>
          <p:cNvGrpSpPr/>
          <p:nvPr/>
        </p:nvGrpSpPr>
        <p:grpSpPr>
          <a:xfrm>
            <a:off x="0" y="0"/>
            <a:ext cx="9144000" cy="5143500"/>
            <a:chOff x="0" y="0"/>
            <a:chExt cx="9144000" cy="5143500"/>
          </a:xfrm>
        </p:grpSpPr>
        <p:sp>
          <p:nvSpPr>
            <p:cNvPr id="75" name="Google Shape;75;p1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77" name="Google Shape;77;p19"/>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(Análisis de) Regresión</a:t>
            </a:r>
            <a:endParaRPr b="1">
              <a:latin typeface="Poppins"/>
              <a:ea typeface="Poppins"/>
              <a:cs typeface="Poppins"/>
              <a:sym typeface="Poppins"/>
            </a:endParaRPr>
          </a:p>
        </p:txBody>
      </p:sp>
      <p:sp>
        <p:nvSpPr>
          <p:cNvPr id="78" name="Google Shape;78;p19"/>
          <p:cNvSpPr txBox="1"/>
          <p:nvPr>
            <p:ph idx="4294967295" type="title"/>
          </p:nvPr>
        </p:nvSpPr>
        <p:spPr>
          <a:xfrm>
            <a:off x="715550" y="1211575"/>
            <a:ext cx="3135600" cy="3207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Utilizada para modelar la relación entre una </a:t>
            </a:r>
            <a:r>
              <a:rPr b="1" lang="es" sz="1400">
                <a:solidFill>
                  <a:srgbClr val="FF5BC4"/>
                </a:solidFill>
                <a:latin typeface="Poppins"/>
                <a:ea typeface="Poppins"/>
                <a:cs typeface="Poppins"/>
                <a:sym typeface="Poppins"/>
              </a:rPr>
              <a:t>variable dependiente</a:t>
            </a:r>
            <a:r>
              <a:rPr lang="es" sz="1400">
                <a:latin typeface="Poppins"/>
                <a:ea typeface="Poppins"/>
                <a:cs typeface="Poppins"/>
                <a:sym typeface="Poppins"/>
              </a:rPr>
              <a:t> y una o más </a:t>
            </a:r>
            <a:r>
              <a:rPr b="1" lang="es" sz="1400">
                <a:solidFill>
                  <a:srgbClr val="FF5BC4"/>
                </a:solidFill>
                <a:latin typeface="Poppins"/>
                <a:ea typeface="Poppins"/>
                <a:cs typeface="Poppins"/>
                <a:sym typeface="Poppins"/>
              </a:rPr>
              <a:t>variables independientes</a:t>
            </a:r>
            <a:r>
              <a:rPr lang="es" sz="1400">
                <a:latin typeface="Poppins"/>
                <a:ea typeface="Poppins"/>
                <a:cs typeface="Poppins"/>
                <a:sym typeface="Poppins"/>
              </a:rPr>
              <a:t>.</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solidFill>
                <a:schemeClr val="lt1"/>
              </a:solidFill>
              <a:latin typeface="Poppins"/>
              <a:ea typeface="Poppins"/>
              <a:cs typeface="Poppins"/>
              <a:sym typeface="Poppins"/>
            </a:endParaRPr>
          </a:p>
          <a:p>
            <a:pPr indent="0" lvl="0" marL="0" rtl="0" algn="l">
              <a:lnSpc>
                <a:spcPct val="150000"/>
              </a:lnSpc>
              <a:spcBef>
                <a:spcPts val="0"/>
              </a:spcBef>
              <a:spcAft>
                <a:spcPts val="0"/>
              </a:spcAft>
              <a:buNone/>
            </a:pPr>
            <a:r>
              <a:rPr lang="es" sz="1400">
                <a:solidFill>
                  <a:schemeClr val="lt1"/>
                </a:solidFill>
                <a:latin typeface="Poppins"/>
                <a:ea typeface="Poppins"/>
                <a:cs typeface="Poppins"/>
                <a:sym typeface="Poppins"/>
              </a:rPr>
              <a:t>¡Podemos usarla para “predecir”!</a:t>
            </a:r>
            <a:endParaRPr sz="1400">
              <a:solidFill>
                <a:schemeClr val="lt1"/>
              </a:solidFill>
              <a:latin typeface="Poppins"/>
              <a:ea typeface="Poppins"/>
              <a:cs typeface="Poppins"/>
              <a:sym typeface="Poppins"/>
            </a:endParaRPr>
          </a:p>
        </p:txBody>
      </p:sp>
      <p:grpSp>
        <p:nvGrpSpPr>
          <p:cNvPr id="79" name="Google Shape;79;p19"/>
          <p:cNvGrpSpPr/>
          <p:nvPr/>
        </p:nvGrpSpPr>
        <p:grpSpPr>
          <a:xfrm>
            <a:off x="6543675" y="4343400"/>
            <a:ext cx="2714775" cy="839694"/>
            <a:chOff x="6543675" y="4343400"/>
            <a:chExt cx="2714775" cy="839694"/>
          </a:xfrm>
        </p:grpSpPr>
        <p:sp>
          <p:nvSpPr>
            <p:cNvPr id="80" name="Google Shape;80;p1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 name="Google Shape;84;p19"/>
          <p:cNvPicPr preferRelativeResize="0"/>
          <p:nvPr/>
        </p:nvPicPr>
        <p:blipFill>
          <a:blip r:embed="rId4">
            <a:alphaModFix/>
          </a:blip>
          <a:stretch>
            <a:fillRect/>
          </a:stretch>
        </p:blipFill>
        <p:spPr>
          <a:xfrm>
            <a:off x="4013475" y="1070375"/>
            <a:ext cx="4222750" cy="3694900"/>
          </a:xfrm>
          <a:prstGeom prst="rect">
            <a:avLst/>
          </a:prstGeom>
          <a:noFill/>
          <a:ln>
            <a:noFill/>
          </a:ln>
        </p:spPr>
      </p:pic>
      <p:pic>
        <p:nvPicPr>
          <p:cNvPr id="85" name="Google Shape;85;p19"/>
          <p:cNvPicPr preferRelativeResize="0"/>
          <p:nvPr/>
        </p:nvPicPr>
        <p:blipFill>
          <a:blip r:embed="rId5">
            <a:alphaModFix/>
          </a:blip>
          <a:stretch>
            <a:fillRect/>
          </a:stretch>
        </p:blipFill>
        <p:spPr>
          <a:xfrm>
            <a:off x="6219600" y="2398725"/>
            <a:ext cx="3857649" cy="32567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99" name="Shape 499"/>
        <p:cNvGrpSpPr/>
        <p:nvPr/>
      </p:nvGrpSpPr>
      <p:grpSpPr>
        <a:xfrm>
          <a:off x="0" y="0"/>
          <a:ext cx="0" cy="0"/>
          <a:chOff x="0" y="0"/>
          <a:chExt cx="0" cy="0"/>
        </a:xfrm>
      </p:grpSpPr>
      <p:grpSp>
        <p:nvGrpSpPr>
          <p:cNvPr id="500" name="Google Shape;500;p46"/>
          <p:cNvGrpSpPr/>
          <p:nvPr/>
        </p:nvGrpSpPr>
        <p:grpSpPr>
          <a:xfrm>
            <a:off x="0" y="0"/>
            <a:ext cx="9144000" cy="5143500"/>
            <a:chOff x="0" y="0"/>
            <a:chExt cx="9144000" cy="5143500"/>
          </a:xfrm>
        </p:grpSpPr>
        <p:sp>
          <p:nvSpPr>
            <p:cNvPr id="501" name="Google Shape;501;p4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4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03" name="Google Shape;503;p46"/>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Regresión Logística</a:t>
            </a:r>
            <a:endParaRPr b="1">
              <a:latin typeface="Poppins"/>
              <a:ea typeface="Poppins"/>
              <a:cs typeface="Poppins"/>
              <a:sym typeface="Poppins"/>
            </a:endParaRPr>
          </a:p>
        </p:txBody>
      </p:sp>
      <p:sp>
        <p:nvSpPr>
          <p:cNvPr id="504" name="Google Shape;504;p46"/>
          <p:cNvSpPr txBox="1"/>
          <p:nvPr>
            <p:ph idx="4294967295" type="title"/>
          </p:nvPr>
        </p:nvSpPr>
        <p:spPr>
          <a:xfrm>
            <a:off x="715550" y="1211575"/>
            <a:ext cx="7597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sz="1400">
                <a:latin typeface="Poppins"/>
                <a:ea typeface="Poppins"/>
                <a:cs typeface="Poppins"/>
                <a:sym typeface="Poppins"/>
              </a:rPr>
              <a:t>La regresión logística es un método estadístico que modela la probabilidad de un evento binario mediante una función logística, siendo ampliamente utilizado para problemas de clasificación.</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505" name="Google Shape;505;p46"/>
          <p:cNvGrpSpPr/>
          <p:nvPr/>
        </p:nvGrpSpPr>
        <p:grpSpPr>
          <a:xfrm>
            <a:off x="6543675" y="4343400"/>
            <a:ext cx="2714775" cy="839694"/>
            <a:chOff x="6543675" y="4343400"/>
            <a:chExt cx="2714775" cy="839694"/>
          </a:xfrm>
        </p:grpSpPr>
        <p:sp>
          <p:nvSpPr>
            <p:cNvPr id="506" name="Google Shape;506;p4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0" name="Google Shape;510;p46"/>
          <p:cNvPicPr preferRelativeResize="0"/>
          <p:nvPr/>
        </p:nvPicPr>
        <p:blipFill>
          <a:blip r:embed="rId4">
            <a:alphaModFix/>
          </a:blip>
          <a:stretch>
            <a:fillRect/>
          </a:stretch>
        </p:blipFill>
        <p:spPr>
          <a:xfrm>
            <a:off x="3594555" y="1976950"/>
            <a:ext cx="4643024" cy="2822574"/>
          </a:xfrm>
          <a:prstGeom prst="rect">
            <a:avLst/>
          </a:prstGeom>
          <a:noFill/>
          <a:ln>
            <a:noFill/>
          </a:ln>
        </p:spPr>
      </p:pic>
      <p:pic>
        <p:nvPicPr>
          <p:cNvPr id="511" name="Google Shape;511;p46"/>
          <p:cNvPicPr preferRelativeResize="0"/>
          <p:nvPr/>
        </p:nvPicPr>
        <p:blipFill>
          <a:blip r:embed="rId5">
            <a:alphaModFix/>
          </a:blip>
          <a:stretch>
            <a:fillRect/>
          </a:stretch>
        </p:blipFill>
        <p:spPr>
          <a:xfrm>
            <a:off x="6219600" y="2398725"/>
            <a:ext cx="3857649" cy="3256777"/>
          </a:xfrm>
          <a:prstGeom prst="rect">
            <a:avLst/>
          </a:prstGeom>
          <a:noFill/>
          <a:ln>
            <a:noFill/>
          </a:ln>
        </p:spPr>
      </p:pic>
      <p:pic>
        <p:nvPicPr>
          <p:cNvPr id="512" name="Google Shape;512;p46"/>
          <p:cNvPicPr preferRelativeResize="0"/>
          <p:nvPr/>
        </p:nvPicPr>
        <p:blipFill>
          <a:blip r:embed="rId6">
            <a:alphaModFix/>
          </a:blip>
          <a:stretch>
            <a:fillRect/>
          </a:stretch>
        </p:blipFill>
        <p:spPr>
          <a:xfrm>
            <a:off x="715543" y="2918350"/>
            <a:ext cx="2905550" cy="766050"/>
          </a:xfrm>
          <a:prstGeom prst="rect">
            <a:avLst/>
          </a:prstGeom>
          <a:noFill/>
          <a:ln>
            <a:noFill/>
          </a:ln>
        </p:spPr>
      </p:pic>
      <p:pic>
        <p:nvPicPr>
          <p:cNvPr id="513" name="Google Shape;513;p46"/>
          <p:cNvPicPr preferRelativeResize="0"/>
          <p:nvPr/>
        </p:nvPicPr>
        <p:blipFill>
          <a:blip r:embed="rId7">
            <a:alphaModFix/>
          </a:blip>
          <a:stretch>
            <a:fillRect/>
          </a:stretch>
        </p:blipFill>
        <p:spPr>
          <a:xfrm>
            <a:off x="553975" y="3936500"/>
            <a:ext cx="3067126" cy="181225"/>
          </a:xfrm>
          <a:prstGeom prst="rect">
            <a:avLst/>
          </a:prstGeom>
          <a:noFill/>
          <a:ln>
            <a:noFill/>
          </a:ln>
        </p:spPr>
      </p:pic>
      <p:pic>
        <p:nvPicPr>
          <p:cNvPr id="514" name="Google Shape;514;p46"/>
          <p:cNvPicPr preferRelativeResize="0"/>
          <p:nvPr/>
        </p:nvPicPr>
        <p:blipFill>
          <a:blip r:embed="rId8">
            <a:alphaModFix/>
          </a:blip>
          <a:stretch>
            <a:fillRect/>
          </a:stretch>
        </p:blipFill>
        <p:spPr>
          <a:xfrm>
            <a:off x="715550" y="4419467"/>
            <a:ext cx="2905549" cy="40575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18" name="Shape 518"/>
        <p:cNvGrpSpPr/>
        <p:nvPr/>
      </p:nvGrpSpPr>
      <p:grpSpPr>
        <a:xfrm>
          <a:off x="0" y="0"/>
          <a:ext cx="0" cy="0"/>
          <a:chOff x="0" y="0"/>
          <a:chExt cx="0" cy="0"/>
        </a:xfrm>
      </p:grpSpPr>
      <p:grpSp>
        <p:nvGrpSpPr>
          <p:cNvPr id="519" name="Google Shape;519;p47"/>
          <p:cNvGrpSpPr/>
          <p:nvPr/>
        </p:nvGrpSpPr>
        <p:grpSpPr>
          <a:xfrm>
            <a:off x="0" y="0"/>
            <a:ext cx="9144000" cy="5143500"/>
            <a:chOff x="0" y="0"/>
            <a:chExt cx="9144000" cy="5143500"/>
          </a:xfrm>
        </p:grpSpPr>
        <p:sp>
          <p:nvSpPr>
            <p:cNvPr id="520" name="Google Shape;520;p4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4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22" name="Google Shape;522;p47"/>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Ejercicio</a:t>
            </a:r>
            <a:endParaRPr b="1">
              <a:latin typeface="Poppins"/>
              <a:ea typeface="Poppins"/>
              <a:cs typeface="Poppins"/>
              <a:sym typeface="Poppins"/>
            </a:endParaRPr>
          </a:p>
        </p:txBody>
      </p:sp>
      <p:sp>
        <p:nvSpPr>
          <p:cNvPr id="523" name="Google Shape;523;p47"/>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Dataset Kaggle:</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u="sng">
                <a:solidFill>
                  <a:schemeClr val="hlink"/>
                </a:solidFill>
                <a:latin typeface="Poppins"/>
                <a:ea typeface="Poppins"/>
                <a:cs typeface="Poppins"/>
                <a:sym typeface="Poppins"/>
                <a:hlinkClick r:id="rId4"/>
              </a:rPr>
              <a:t>https://www.kaggle.com/datasets/dileep070/heart-disease-prediction-using-logistic-regression</a:t>
            </a:r>
            <a:r>
              <a:rPr lang="es" sz="1400">
                <a:latin typeface="Poppins"/>
                <a:ea typeface="Poppins"/>
                <a:cs typeface="Poppins"/>
                <a:sym typeface="Poppins"/>
              </a:rPr>
              <a:t> </a:t>
            </a:r>
            <a:r>
              <a:rPr lang="es" sz="1400">
                <a:latin typeface="Poppins"/>
                <a:ea typeface="Poppins"/>
                <a:cs typeface="Poppins"/>
                <a:sym typeface="Poppins"/>
              </a:rPr>
              <a:t> </a:t>
            </a:r>
            <a:r>
              <a:rPr lang="es" sz="1400" u="sng">
                <a:solidFill>
                  <a:schemeClr val="hlink"/>
                </a:solidFill>
                <a:latin typeface="Poppins"/>
                <a:ea typeface="Poppins"/>
                <a:cs typeface="Poppins"/>
                <a:sym typeface="Poppins"/>
                <a:hlinkClick r:id="rId5"/>
              </a:rPr>
              <a:t>https://www.kaggle.com/code/prashant111/logistic-regression-classifier-tutorial/input</a:t>
            </a:r>
            <a:r>
              <a:rPr lang="es" sz="1400">
                <a:latin typeface="Poppins"/>
                <a:ea typeface="Poppins"/>
                <a:cs typeface="Poppins"/>
                <a:sym typeface="Poppins"/>
              </a:rPr>
              <a:t> </a:t>
            </a:r>
            <a:endParaRPr sz="1400">
              <a:latin typeface="Poppins"/>
              <a:ea typeface="Poppins"/>
              <a:cs typeface="Poppins"/>
              <a:sym typeface="Poppins"/>
            </a:endParaRPr>
          </a:p>
        </p:txBody>
      </p:sp>
      <p:grpSp>
        <p:nvGrpSpPr>
          <p:cNvPr id="524" name="Google Shape;524;p47"/>
          <p:cNvGrpSpPr/>
          <p:nvPr/>
        </p:nvGrpSpPr>
        <p:grpSpPr>
          <a:xfrm>
            <a:off x="6543675" y="4343400"/>
            <a:ext cx="2714775" cy="839694"/>
            <a:chOff x="6543675" y="4343400"/>
            <a:chExt cx="2714775" cy="839694"/>
          </a:xfrm>
        </p:grpSpPr>
        <p:sp>
          <p:nvSpPr>
            <p:cNvPr id="525" name="Google Shape;525;p4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9" name="Google Shape;529;p47"/>
          <p:cNvPicPr preferRelativeResize="0"/>
          <p:nvPr/>
        </p:nvPicPr>
        <p:blipFill>
          <a:blip r:embed="rId6">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48"/>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Quote+Overlay.png" id="535" name="Google Shape;535;p48"/>
          <p:cNvPicPr preferRelativeResize="0"/>
          <p:nvPr/>
        </p:nvPicPr>
        <p:blipFill>
          <a:blip r:embed="rId4">
            <a:alphaModFix amt="93000"/>
          </a:blip>
          <a:stretch>
            <a:fillRect/>
          </a:stretch>
        </p:blipFill>
        <p:spPr>
          <a:xfrm>
            <a:off x="0" y="0"/>
            <a:ext cx="9143981" cy="5143500"/>
          </a:xfrm>
          <a:prstGeom prst="rect">
            <a:avLst/>
          </a:prstGeom>
          <a:noFill/>
          <a:ln>
            <a:noFill/>
          </a:ln>
        </p:spPr>
      </p:pic>
      <p:sp>
        <p:nvSpPr>
          <p:cNvPr id="536" name="Google Shape;536;p48"/>
          <p:cNvSpPr txBox="1"/>
          <p:nvPr>
            <p:ph type="title"/>
          </p:nvPr>
        </p:nvSpPr>
        <p:spPr>
          <a:xfrm>
            <a:off x="472450" y="1250075"/>
            <a:ext cx="8244900" cy="2764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t>El </a:t>
            </a:r>
            <a:r>
              <a:rPr b="1" lang="es">
                <a:solidFill>
                  <a:schemeClr val="lt1"/>
                </a:solidFill>
              </a:rPr>
              <a:t>Análisis de Regresión</a:t>
            </a:r>
            <a:r>
              <a:rPr lang="es"/>
              <a:t> es un modelo sencillo y potente que nos ayudará a </a:t>
            </a:r>
            <a:r>
              <a:rPr b="1" lang="es">
                <a:solidFill>
                  <a:schemeClr val="lt1"/>
                </a:solidFill>
              </a:rPr>
              <a:t>hacer predicciones</a:t>
            </a:r>
            <a:r>
              <a:rPr lang="es"/>
              <a:t> utilizando los datos históricos.</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9"/>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Regresión Lineal y Logística</a:t>
            </a:r>
            <a:endParaRPr/>
          </a:p>
        </p:txBody>
      </p:sp>
      <p:sp>
        <p:nvSpPr>
          <p:cNvPr id="542" name="Google Shape;542;p49"/>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Entendiendo las relaciones entre variables</a:t>
            </a:r>
            <a:endParaRPr>
              <a:solidFill>
                <a:schemeClr val="lt1"/>
              </a:solidFill>
            </a:endParaRPr>
          </a:p>
          <a:p>
            <a:pPr indent="0" lvl="0" marL="0" rtl="0" algn="l">
              <a:spcBef>
                <a:spcPts val="0"/>
              </a:spcBef>
              <a:spcAft>
                <a:spcPts val="0"/>
              </a:spcAft>
              <a:buNone/>
            </a:pPr>
            <a:r>
              <a:t/>
            </a:r>
            <a:endParaRPr/>
          </a:p>
        </p:txBody>
      </p:sp>
      <p:sp>
        <p:nvSpPr>
          <p:cNvPr id="543" name="Google Shape;543;p49"/>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Cyn - Matemática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89" name="Shape 89"/>
        <p:cNvGrpSpPr/>
        <p:nvPr/>
      </p:nvGrpSpPr>
      <p:grpSpPr>
        <a:xfrm>
          <a:off x="0" y="0"/>
          <a:ext cx="0" cy="0"/>
          <a:chOff x="0" y="0"/>
          <a:chExt cx="0" cy="0"/>
        </a:xfrm>
      </p:grpSpPr>
      <p:grpSp>
        <p:nvGrpSpPr>
          <p:cNvPr id="90" name="Google Shape;90;p20"/>
          <p:cNvGrpSpPr/>
          <p:nvPr/>
        </p:nvGrpSpPr>
        <p:grpSpPr>
          <a:xfrm>
            <a:off x="0" y="0"/>
            <a:ext cx="9144000" cy="5143500"/>
            <a:chOff x="0" y="0"/>
            <a:chExt cx="9144000" cy="5143500"/>
          </a:xfrm>
        </p:grpSpPr>
        <p:sp>
          <p:nvSpPr>
            <p:cNvPr id="91" name="Google Shape;91;p2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2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93" name="Google Shape;93;p20"/>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(Análisis de) Regresión</a:t>
            </a:r>
            <a:endParaRPr b="1">
              <a:latin typeface="Poppins"/>
              <a:ea typeface="Poppins"/>
              <a:cs typeface="Poppins"/>
              <a:sym typeface="Poppins"/>
            </a:endParaRPr>
          </a:p>
        </p:txBody>
      </p:sp>
      <p:sp>
        <p:nvSpPr>
          <p:cNvPr id="94" name="Google Shape;94;p20"/>
          <p:cNvSpPr txBox="1"/>
          <p:nvPr>
            <p:ph idx="4294967295" type="title"/>
          </p:nvPr>
        </p:nvSpPr>
        <p:spPr>
          <a:xfrm>
            <a:off x="715550" y="1211575"/>
            <a:ext cx="3135600" cy="3207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Utilizada para modelar la relación entre una </a:t>
            </a:r>
            <a:r>
              <a:rPr b="1" lang="es" sz="1400">
                <a:solidFill>
                  <a:srgbClr val="FF5BC4"/>
                </a:solidFill>
                <a:latin typeface="Poppins"/>
                <a:ea typeface="Poppins"/>
                <a:cs typeface="Poppins"/>
                <a:sym typeface="Poppins"/>
              </a:rPr>
              <a:t>variable dependiente</a:t>
            </a:r>
            <a:r>
              <a:rPr lang="es" sz="1400">
                <a:latin typeface="Poppins"/>
                <a:ea typeface="Poppins"/>
                <a:cs typeface="Poppins"/>
                <a:sym typeface="Poppins"/>
              </a:rPr>
              <a:t> y una o más </a:t>
            </a:r>
            <a:r>
              <a:rPr b="1" lang="es" sz="1400">
                <a:solidFill>
                  <a:srgbClr val="FF5BC4"/>
                </a:solidFill>
                <a:latin typeface="Poppins"/>
                <a:ea typeface="Poppins"/>
                <a:cs typeface="Poppins"/>
                <a:sym typeface="Poppins"/>
              </a:rPr>
              <a:t>variables independientes</a:t>
            </a:r>
            <a:r>
              <a:rPr lang="es" sz="1400">
                <a:latin typeface="Poppins"/>
                <a:ea typeface="Poppins"/>
                <a:cs typeface="Poppins"/>
                <a:sym typeface="Poppins"/>
              </a:rPr>
              <a:t>.</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¡Podemos usarla para “predecir”!</a:t>
            </a:r>
            <a:endParaRPr sz="1400">
              <a:latin typeface="Poppins"/>
              <a:ea typeface="Poppins"/>
              <a:cs typeface="Poppins"/>
              <a:sym typeface="Poppins"/>
            </a:endParaRPr>
          </a:p>
        </p:txBody>
      </p:sp>
      <p:grpSp>
        <p:nvGrpSpPr>
          <p:cNvPr id="95" name="Google Shape;95;p20"/>
          <p:cNvGrpSpPr/>
          <p:nvPr/>
        </p:nvGrpSpPr>
        <p:grpSpPr>
          <a:xfrm>
            <a:off x="6543675" y="4343400"/>
            <a:ext cx="2714775" cy="839694"/>
            <a:chOff x="6543675" y="4343400"/>
            <a:chExt cx="2714775" cy="839694"/>
          </a:xfrm>
        </p:grpSpPr>
        <p:sp>
          <p:nvSpPr>
            <p:cNvPr id="96" name="Google Shape;96;p2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 name="Google Shape;100;p20"/>
          <p:cNvPicPr preferRelativeResize="0"/>
          <p:nvPr/>
        </p:nvPicPr>
        <p:blipFill>
          <a:blip r:embed="rId4">
            <a:alphaModFix/>
          </a:blip>
          <a:stretch>
            <a:fillRect/>
          </a:stretch>
        </p:blipFill>
        <p:spPr>
          <a:xfrm>
            <a:off x="4013475" y="1070375"/>
            <a:ext cx="4222750" cy="3694900"/>
          </a:xfrm>
          <a:prstGeom prst="rect">
            <a:avLst/>
          </a:prstGeom>
          <a:noFill/>
          <a:ln>
            <a:noFill/>
          </a:ln>
        </p:spPr>
      </p:pic>
      <p:pic>
        <p:nvPicPr>
          <p:cNvPr id="101" name="Google Shape;101;p20"/>
          <p:cNvPicPr preferRelativeResize="0"/>
          <p:nvPr/>
        </p:nvPicPr>
        <p:blipFill>
          <a:blip r:embed="rId5">
            <a:alphaModFix/>
          </a:blip>
          <a:stretch>
            <a:fillRect/>
          </a:stretch>
        </p:blipFill>
        <p:spPr>
          <a:xfrm>
            <a:off x="6219600" y="2398725"/>
            <a:ext cx="3857649" cy="32567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05" name="Shape 105"/>
        <p:cNvGrpSpPr/>
        <p:nvPr/>
      </p:nvGrpSpPr>
      <p:grpSpPr>
        <a:xfrm>
          <a:off x="0" y="0"/>
          <a:ext cx="0" cy="0"/>
          <a:chOff x="0" y="0"/>
          <a:chExt cx="0" cy="0"/>
        </a:xfrm>
      </p:grpSpPr>
      <p:grpSp>
        <p:nvGrpSpPr>
          <p:cNvPr id="106" name="Google Shape;106;p21"/>
          <p:cNvGrpSpPr/>
          <p:nvPr/>
        </p:nvGrpSpPr>
        <p:grpSpPr>
          <a:xfrm>
            <a:off x="0" y="0"/>
            <a:ext cx="9144000" cy="5143500"/>
            <a:chOff x="0" y="0"/>
            <a:chExt cx="9144000" cy="5143500"/>
          </a:xfrm>
        </p:grpSpPr>
        <p:sp>
          <p:nvSpPr>
            <p:cNvPr id="107" name="Google Shape;107;p2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2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09" name="Google Shape;109;p21"/>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¡Nuevos!</a:t>
            </a:r>
            <a:endParaRPr b="1" sz="1400">
              <a:solidFill>
                <a:srgbClr val="1BBC9B"/>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Variable dependiente</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Variable(s) independiente(s)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Modelo de regresión</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Coeficientes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Error</a:t>
            </a:r>
            <a:endParaRPr sz="1400">
              <a:latin typeface="Poppins"/>
              <a:ea typeface="Poppins"/>
              <a:cs typeface="Poppins"/>
              <a:sym typeface="Poppins"/>
            </a:endParaRPr>
          </a:p>
        </p:txBody>
      </p:sp>
      <p:sp>
        <p:nvSpPr>
          <p:cNvPr id="110" name="Google Shape;110;p21"/>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clave</a:t>
            </a:r>
            <a:endParaRPr b="1">
              <a:latin typeface="Poppins"/>
              <a:ea typeface="Poppins"/>
              <a:cs typeface="Poppins"/>
              <a:sym typeface="Poppins"/>
            </a:endParaRPr>
          </a:p>
        </p:txBody>
      </p:sp>
      <p:sp>
        <p:nvSpPr>
          <p:cNvPr id="111" name="Google Shape;111;p21"/>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que nada…</a:t>
            </a:r>
            <a:endParaRPr sz="1100">
              <a:solidFill>
                <a:schemeClr val="dk2"/>
              </a:solidFill>
              <a:latin typeface="Poppins"/>
              <a:ea typeface="Poppins"/>
              <a:cs typeface="Poppins"/>
              <a:sym typeface="Poppins"/>
            </a:endParaRPr>
          </a:p>
        </p:txBody>
      </p:sp>
      <p:grpSp>
        <p:nvGrpSpPr>
          <p:cNvPr id="112" name="Google Shape;112;p21"/>
          <p:cNvGrpSpPr/>
          <p:nvPr/>
        </p:nvGrpSpPr>
        <p:grpSpPr>
          <a:xfrm>
            <a:off x="6543675" y="4343400"/>
            <a:ext cx="2714775" cy="839694"/>
            <a:chOff x="6543675" y="4343400"/>
            <a:chExt cx="2714775" cy="839694"/>
          </a:xfrm>
        </p:grpSpPr>
        <p:sp>
          <p:nvSpPr>
            <p:cNvPr id="113" name="Google Shape;113;p2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 name="Google Shape;117;p21"/>
          <p:cNvPicPr preferRelativeResize="0"/>
          <p:nvPr/>
        </p:nvPicPr>
        <p:blipFill>
          <a:blip r:embed="rId4">
            <a:alphaModFix/>
          </a:blip>
          <a:stretch>
            <a:fillRect/>
          </a:stretch>
        </p:blipFill>
        <p:spPr>
          <a:xfrm>
            <a:off x="6261053" y="2252941"/>
            <a:ext cx="3280018" cy="310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21" name="Shape 121"/>
        <p:cNvGrpSpPr/>
        <p:nvPr/>
      </p:nvGrpSpPr>
      <p:grpSpPr>
        <a:xfrm>
          <a:off x="0" y="0"/>
          <a:ext cx="0" cy="0"/>
          <a:chOff x="0" y="0"/>
          <a:chExt cx="0" cy="0"/>
        </a:xfrm>
      </p:grpSpPr>
      <p:grpSp>
        <p:nvGrpSpPr>
          <p:cNvPr id="122" name="Google Shape;122;p22"/>
          <p:cNvGrpSpPr/>
          <p:nvPr/>
        </p:nvGrpSpPr>
        <p:grpSpPr>
          <a:xfrm>
            <a:off x="0" y="0"/>
            <a:ext cx="9144000" cy="5143500"/>
            <a:chOff x="0" y="0"/>
            <a:chExt cx="9144000" cy="5143500"/>
          </a:xfrm>
        </p:grpSpPr>
        <p:sp>
          <p:nvSpPr>
            <p:cNvPr id="123" name="Google Shape;123;p2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2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25" name="Google Shape;125;p22"/>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¡Nuevos!</a:t>
            </a:r>
            <a:endParaRPr b="1" sz="1400">
              <a:solidFill>
                <a:srgbClr val="1BBC9B"/>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Variable dependiente</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Variable(s) independiente(s)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Modelo de regresión</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Coeficientes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Error</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¡De Álgebra Lineal!</a:t>
            </a:r>
            <a:endParaRPr b="1" sz="1400">
              <a:solidFill>
                <a:srgbClr val="FF5BC4"/>
              </a:solidFill>
              <a:latin typeface="Poppins"/>
              <a:ea typeface="Poppins"/>
              <a:cs typeface="Poppins"/>
              <a:sym typeface="Poppins"/>
            </a:endParaRPr>
          </a:p>
          <a:p>
            <a:pPr indent="-317500" lvl="0" marL="457200" rtl="0" algn="l">
              <a:lnSpc>
                <a:spcPct val="150000"/>
              </a:lnSpc>
              <a:spcBef>
                <a:spcPts val="0"/>
              </a:spcBef>
              <a:spcAft>
                <a:spcPts val="0"/>
              </a:spcAft>
              <a:buClr>
                <a:srgbClr val="FF5BC4"/>
              </a:buClr>
              <a:buSzPts val="1400"/>
              <a:buFont typeface="Poppins"/>
              <a:buChar char="●"/>
            </a:pPr>
            <a:r>
              <a:rPr lang="es" sz="1400">
                <a:latin typeface="Poppins"/>
                <a:ea typeface="Poppins"/>
                <a:cs typeface="Poppins"/>
                <a:sym typeface="Poppins"/>
              </a:rPr>
              <a:t>Matriz, vector, operaciones matriciales</a:t>
            </a:r>
            <a:endParaRPr sz="1400">
              <a:latin typeface="Poppins"/>
              <a:ea typeface="Poppins"/>
              <a:cs typeface="Poppins"/>
              <a:sym typeface="Poppins"/>
            </a:endParaRPr>
          </a:p>
        </p:txBody>
      </p:sp>
      <p:sp>
        <p:nvSpPr>
          <p:cNvPr id="126" name="Google Shape;126;p22"/>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clave</a:t>
            </a:r>
            <a:endParaRPr b="1">
              <a:latin typeface="Poppins"/>
              <a:ea typeface="Poppins"/>
              <a:cs typeface="Poppins"/>
              <a:sym typeface="Poppins"/>
            </a:endParaRPr>
          </a:p>
        </p:txBody>
      </p:sp>
      <p:sp>
        <p:nvSpPr>
          <p:cNvPr id="127" name="Google Shape;127;p22"/>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que nada…</a:t>
            </a:r>
            <a:endParaRPr sz="1100">
              <a:solidFill>
                <a:schemeClr val="dk2"/>
              </a:solidFill>
              <a:latin typeface="Poppins"/>
              <a:ea typeface="Poppins"/>
              <a:cs typeface="Poppins"/>
              <a:sym typeface="Poppins"/>
            </a:endParaRPr>
          </a:p>
        </p:txBody>
      </p:sp>
      <p:grpSp>
        <p:nvGrpSpPr>
          <p:cNvPr id="128" name="Google Shape;128;p22"/>
          <p:cNvGrpSpPr/>
          <p:nvPr/>
        </p:nvGrpSpPr>
        <p:grpSpPr>
          <a:xfrm>
            <a:off x="6543675" y="4343400"/>
            <a:ext cx="2714775" cy="839694"/>
            <a:chOff x="6543675" y="4343400"/>
            <a:chExt cx="2714775" cy="839694"/>
          </a:xfrm>
        </p:grpSpPr>
        <p:sp>
          <p:nvSpPr>
            <p:cNvPr id="129" name="Google Shape;129;p2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 name="Google Shape;133;p22"/>
          <p:cNvPicPr preferRelativeResize="0"/>
          <p:nvPr/>
        </p:nvPicPr>
        <p:blipFill>
          <a:blip r:embed="rId4">
            <a:alphaModFix/>
          </a:blip>
          <a:stretch>
            <a:fillRect/>
          </a:stretch>
        </p:blipFill>
        <p:spPr>
          <a:xfrm>
            <a:off x="6261053" y="2252941"/>
            <a:ext cx="3280018" cy="3109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37" name="Shape 137"/>
        <p:cNvGrpSpPr/>
        <p:nvPr/>
      </p:nvGrpSpPr>
      <p:grpSpPr>
        <a:xfrm>
          <a:off x="0" y="0"/>
          <a:ext cx="0" cy="0"/>
          <a:chOff x="0" y="0"/>
          <a:chExt cx="0" cy="0"/>
        </a:xfrm>
      </p:grpSpPr>
      <p:grpSp>
        <p:nvGrpSpPr>
          <p:cNvPr id="138" name="Google Shape;138;p23"/>
          <p:cNvGrpSpPr/>
          <p:nvPr/>
        </p:nvGrpSpPr>
        <p:grpSpPr>
          <a:xfrm>
            <a:off x="0" y="0"/>
            <a:ext cx="9144000" cy="5143500"/>
            <a:chOff x="0" y="0"/>
            <a:chExt cx="9144000" cy="5143500"/>
          </a:xfrm>
        </p:grpSpPr>
        <p:sp>
          <p:nvSpPr>
            <p:cNvPr id="139" name="Google Shape;139;p2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41" name="Google Shape;141;p23"/>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Tipos de Regresión</a:t>
            </a:r>
            <a:endParaRPr b="1">
              <a:latin typeface="Poppins"/>
              <a:ea typeface="Poppins"/>
              <a:cs typeface="Poppins"/>
              <a:sym typeface="Poppins"/>
            </a:endParaRPr>
          </a:p>
        </p:txBody>
      </p:sp>
      <p:sp>
        <p:nvSpPr>
          <p:cNvPr id="142" name="Google Shape;142;p23"/>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¡Puede ser tan simple o complejo como necesites!</a:t>
            </a:r>
            <a:endParaRPr sz="1100">
              <a:solidFill>
                <a:schemeClr val="dk2"/>
              </a:solidFill>
              <a:latin typeface="Poppins"/>
              <a:ea typeface="Poppins"/>
              <a:cs typeface="Poppins"/>
              <a:sym typeface="Poppins"/>
            </a:endParaRPr>
          </a:p>
        </p:txBody>
      </p:sp>
      <p:grpSp>
        <p:nvGrpSpPr>
          <p:cNvPr id="143" name="Google Shape;143;p23"/>
          <p:cNvGrpSpPr/>
          <p:nvPr/>
        </p:nvGrpSpPr>
        <p:grpSpPr>
          <a:xfrm>
            <a:off x="6543675" y="4343400"/>
            <a:ext cx="2714775" cy="839694"/>
            <a:chOff x="6543675" y="4343400"/>
            <a:chExt cx="2714775" cy="839694"/>
          </a:xfrm>
        </p:grpSpPr>
        <p:sp>
          <p:nvSpPr>
            <p:cNvPr id="144" name="Google Shape;144;p2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 name="Google Shape;148;p23"/>
          <p:cNvPicPr preferRelativeResize="0"/>
          <p:nvPr/>
        </p:nvPicPr>
        <p:blipFill>
          <a:blip r:embed="rId4">
            <a:alphaModFix/>
          </a:blip>
          <a:stretch>
            <a:fillRect/>
          </a:stretch>
        </p:blipFill>
        <p:spPr>
          <a:xfrm>
            <a:off x="1291936" y="1112550"/>
            <a:ext cx="4578925" cy="3802700"/>
          </a:xfrm>
          <a:prstGeom prst="rect">
            <a:avLst/>
          </a:prstGeom>
          <a:noFill/>
          <a:ln>
            <a:noFill/>
          </a:ln>
        </p:spPr>
      </p:pic>
      <p:pic>
        <p:nvPicPr>
          <p:cNvPr id="149" name="Google Shape;149;p23"/>
          <p:cNvPicPr preferRelativeResize="0"/>
          <p:nvPr/>
        </p:nvPicPr>
        <p:blipFill>
          <a:blip r:embed="rId5">
            <a:alphaModFix/>
          </a:blip>
          <a:stretch>
            <a:fillRect/>
          </a:stretch>
        </p:blipFill>
        <p:spPr>
          <a:xfrm>
            <a:off x="6261053" y="2252941"/>
            <a:ext cx="3280018" cy="310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53" name="Shape 153"/>
        <p:cNvGrpSpPr/>
        <p:nvPr/>
      </p:nvGrpSpPr>
      <p:grpSpPr>
        <a:xfrm>
          <a:off x="0" y="0"/>
          <a:ext cx="0" cy="0"/>
          <a:chOff x="0" y="0"/>
          <a:chExt cx="0" cy="0"/>
        </a:xfrm>
      </p:grpSpPr>
      <p:grpSp>
        <p:nvGrpSpPr>
          <p:cNvPr id="154" name="Google Shape;154;p24"/>
          <p:cNvGrpSpPr/>
          <p:nvPr/>
        </p:nvGrpSpPr>
        <p:grpSpPr>
          <a:xfrm>
            <a:off x="0" y="0"/>
            <a:ext cx="9144000" cy="5143500"/>
            <a:chOff x="0" y="0"/>
            <a:chExt cx="9144000" cy="5143500"/>
          </a:xfrm>
        </p:grpSpPr>
        <p:sp>
          <p:nvSpPr>
            <p:cNvPr id="155" name="Google Shape;155;p2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57" name="Google Shape;157;p24"/>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Tipos de Regresión</a:t>
            </a:r>
            <a:endParaRPr b="1">
              <a:latin typeface="Poppins"/>
              <a:ea typeface="Poppins"/>
              <a:cs typeface="Poppins"/>
              <a:sym typeface="Poppins"/>
            </a:endParaRPr>
          </a:p>
        </p:txBody>
      </p:sp>
      <p:sp>
        <p:nvSpPr>
          <p:cNvPr id="158" name="Google Shape;158;p24"/>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¡Puede ser tan simple o complejo como necesites!</a:t>
            </a:r>
            <a:endParaRPr sz="1100">
              <a:solidFill>
                <a:schemeClr val="dk2"/>
              </a:solidFill>
              <a:latin typeface="Poppins"/>
              <a:ea typeface="Poppins"/>
              <a:cs typeface="Poppins"/>
              <a:sym typeface="Poppins"/>
            </a:endParaRPr>
          </a:p>
        </p:txBody>
      </p:sp>
      <p:grpSp>
        <p:nvGrpSpPr>
          <p:cNvPr id="159" name="Google Shape;159;p24"/>
          <p:cNvGrpSpPr/>
          <p:nvPr/>
        </p:nvGrpSpPr>
        <p:grpSpPr>
          <a:xfrm>
            <a:off x="6543675" y="4343400"/>
            <a:ext cx="2714775" cy="839694"/>
            <a:chOff x="6543675" y="4343400"/>
            <a:chExt cx="2714775" cy="839694"/>
          </a:xfrm>
        </p:grpSpPr>
        <p:sp>
          <p:nvSpPr>
            <p:cNvPr id="160" name="Google Shape;160;p2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 name="Google Shape;164;p24"/>
          <p:cNvPicPr preferRelativeResize="0"/>
          <p:nvPr/>
        </p:nvPicPr>
        <p:blipFill>
          <a:blip r:embed="rId4">
            <a:alphaModFix/>
          </a:blip>
          <a:stretch>
            <a:fillRect/>
          </a:stretch>
        </p:blipFill>
        <p:spPr>
          <a:xfrm>
            <a:off x="1291936" y="1112550"/>
            <a:ext cx="4578925" cy="3802700"/>
          </a:xfrm>
          <a:prstGeom prst="rect">
            <a:avLst/>
          </a:prstGeom>
          <a:noFill/>
          <a:ln>
            <a:noFill/>
          </a:ln>
        </p:spPr>
      </p:pic>
      <p:pic>
        <p:nvPicPr>
          <p:cNvPr id="165" name="Google Shape;165;p24"/>
          <p:cNvPicPr preferRelativeResize="0"/>
          <p:nvPr/>
        </p:nvPicPr>
        <p:blipFill>
          <a:blip r:embed="rId5">
            <a:alphaModFix/>
          </a:blip>
          <a:stretch>
            <a:fillRect/>
          </a:stretch>
        </p:blipFill>
        <p:spPr>
          <a:xfrm>
            <a:off x="6261053" y="2252941"/>
            <a:ext cx="3280018" cy="3109800"/>
          </a:xfrm>
          <a:prstGeom prst="rect">
            <a:avLst/>
          </a:prstGeom>
          <a:noFill/>
          <a:ln>
            <a:noFill/>
          </a:ln>
        </p:spPr>
      </p:pic>
      <p:sp>
        <p:nvSpPr>
          <p:cNvPr id="166" name="Google Shape;166;p24"/>
          <p:cNvSpPr/>
          <p:nvPr/>
        </p:nvSpPr>
        <p:spPr>
          <a:xfrm>
            <a:off x="3258375" y="1195100"/>
            <a:ext cx="1733400" cy="4761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3258375" y="4377100"/>
            <a:ext cx="1776300" cy="4761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Regresión Lineal Simple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